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44" r:id="rId4"/>
    <p:sldMasterId id="2147485209" r:id="rId5"/>
    <p:sldMasterId id="2147484744" r:id="rId6"/>
    <p:sldMasterId id="2147485159" r:id="rId7"/>
    <p:sldMasterId id="2147485165" r:id="rId8"/>
    <p:sldMasterId id="2147485171" r:id="rId9"/>
    <p:sldMasterId id="2147485177" r:id="rId10"/>
    <p:sldMasterId id="2147485183" r:id="rId11"/>
    <p:sldMasterId id="2147485189" r:id="rId12"/>
    <p:sldMasterId id="2147485195" r:id="rId13"/>
    <p:sldMasterId id="2147485201" r:id="rId14"/>
    <p:sldMasterId id="2147485234" r:id="rId15"/>
    <p:sldMasterId id="2147485253" r:id="rId16"/>
    <p:sldMasterId id="2147485272" r:id="rId17"/>
  </p:sldMasterIdLst>
  <p:notesMasterIdLst>
    <p:notesMasterId r:id="rId29"/>
  </p:notesMasterIdLst>
  <p:handoutMasterIdLst>
    <p:handoutMasterId r:id="rId30"/>
  </p:handoutMasterIdLst>
  <p:sldIdLst>
    <p:sldId id="664" r:id="rId18"/>
    <p:sldId id="792" r:id="rId19"/>
    <p:sldId id="785" r:id="rId20"/>
    <p:sldId id="667" r:id="rId21"/>
    <p:sldId id="788" r:id="rId22"/>
    <p:sldId id="789" r:id="rId23"/>
    <p:sldId id="787" r:id="rId24"/>
    <p:sldId id="793" r:id="rId25"/>
    <p:sldId id="786" r:id="rId26"/>
    <p:sldId id="794" r:id="rId27"/>
    <p:sldId id="6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3725" userDrawn="1">
          <p15:clr>
            <a:srgbClr val="A4A3A4"/>
          </p15:clr>
        </p15:guide>
        <p15:guide id="5" pos="194" userDrawn="1">
          <p15:clr>
            <a:srgbClr val="A4A3A4"/>
          </p15:clr>
        </p15:guide>
        <p15:guide id="6" pos="7476" userDrawn="1">
          <p15:clr>
            <a:srgbClr val="A4A3A4"/>
          </p15:clr>
        </p15:guide>
        <p15:guide id="8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4ACAF2-67EC-8E1E-E7E6-73D6B19F0031}" name="Murtuza Vaid" initials="MV" userId="S::murtuzavaid@simplifyhealthcare.com::3750933a-2fd2-4f7b-960d-4616503659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15D"/>
    <a:srgbClr val="B5AB49"/>
    <a:srgbClr val="916036"/>
    <a:srgbClr val="00B08E"/>
    <a:srgbClr val="00B2B0"/>
    <a:srgbClr val="013668"/>
    <a:srgbClr val="119578"/>
    <a:srgbClr val="000000"/>
    <a:srgbClr val="FDBD7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0" y="125"/>
      </p:cViewPr>
      <p:guideLst>
        <p:guide orient="horz" pos="2160"/>
        <p:guide pos="3840"/>
        <p:guide orient="horz" pos="663"/>
        <p:guide orient="horz" pos="3725"/>
        <p:guide pos="194"/>
        <p:guide pos="747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48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4749E-0F2B-4CAB-866D-BE1B4B1FD81A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7A860-3F0B-4D7B-8D3E-A283B1C3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87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4F412-D7A3-45D2-8F22-DB8C156B74C5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17CB7-4C6B-4954-A766-005A0AA4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444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59F989-7D31-4BCA-952B-DE228B1C438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C7130-3C8F-42A9-80CD-1DB6181BD35C}"/>
              </a:ext>
            </a:extLst>
          </p:cNvPr>
          <p:cNvSpPr txBox="1"/>
          <p:nvPr userDrawn="1"/>
        </p:nvSpPr>
        <p:spPr>
          <a:xfrm>
            <a:off x="1634790" y="6074645"/>
            <a:ext cx="227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2AB70E-D872-4777-9964-1A78CE4C78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" y="531875"/>
            <a:ext cx="2775159" cy="711713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E602667-BC52-4167-8EB3-014F63DBBA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637" y="4888183"/>
            <a:ext cx="4654096" cy="10799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Client Logo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A32154-D136-4BAD-BE4F-2337B5DF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37" y="1646773"/>
            <a:ext cx="4654096" cy="3011431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rgbClr val="013668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A0B628-3B49-909E-14A2-BF455C3EB8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50532" y="530352"/>
            <a:ext cx="2410831" cy="449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2">
                    <a:lumMod val="10000"/>
                  </a:schemeClr>
                </a:solidFill>
              </a:defRPr>
            </a:lvl1pPr>
            <a:lvl2pPr marL="457145" indent="0">
              <a:buNone/>
              <a:defRPr sz="1600"/>
            </a:lvl2pPr>
            <a:lvl3pPr marL="914291" indent="0">
              <a:buNone/>
              <a:defRPr sz="1600"/>
            </a:lvl3pPr>
            <a:lvl4pPr marL="1371436" indent="0">
              <a:buNone/>
              <a:defRPr sz="1600"/>
            </a:lvl4pPr>
            <a:lvl5pPr marL="1828583" indent="0">
              <a:buNone/>
              <a:defRPr sz="1600"/>
            </a:lvl5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94692-7699-B683-E820-6346B3F55C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339" y="883922"/>
            <a:ext cx="6720054" cy="50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8C09F61-8995-BF79-B563-8145BE3C01D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1886F-B211-E191-EF97-7903DA29E5AB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CD669-E63D-1195-CCAD-81625D2E8EAB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6F81756-2416-CBCC-D52B-BDD1A290073A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436D0-9AAB-2CBC-D2A0-FD25677B95E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5822439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19" y="2034236"/>
            <a:ext cx="3484881" cy="38523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2A9AE-70C6-E831-6DEE-DAD3F88DC2C7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8770D5-A3AF-97A1-FB62-D6A7BF063EF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DA5B58-2650-C373-C975-67149B70416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9E0BCA-2004-31DE-6C1A-2CE0F56E26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9132F7-6932-0062-8B9E-3BF521F1DBD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924A20-7459-DC5B-3D85-65767F240C9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DC7EFC-E75B-55D1-0FD7-4ADB2447D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1251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0519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5001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0364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78264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35052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48825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3568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60594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7975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849C50-377D-4511-86AE-BA197481EA1F}"/>
              </a:ext>
            </a:extLst>
          </p:cNvPr>
          <p:cNvSpPr/>
          <p:nvPr userDrawn="1"/>
        </p:nvSpPr>
        <p:spPr>
          <a:xfrm>
            <a:off x="326477" y="344045"/>
            <a:ext cx="11539046" cy="3577714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B60FCAB-6680-42F0-8CA0-600107A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291"/>
            <a:ext cx="10515600" cy="9124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28CF-06AB-0DAA-98D4-8FAC4F3EF587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9A7C4-6823-BF87-C37D-D80F1CAC1C68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575EF4-E1B0-6F81-DB42-F3257160C35A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873603D-E6C0-DCF3-23C8-B425C44A84B3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2AEAB-2DC9-A124-1B19-890AFA1BFC9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4454C5-7585-FD97-2F69-B4D5CB0CE85E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0DC7D-D71B-C89B-60E7-2BE65C4B2BA0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BF3C0A-4E6D-3FB5-7A6D-F4DD1DF5BAE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FAC7B4-994A-5AB1-AF31-024F995BF571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741F20-F2D2-E045-47FD-63C1AD8D09F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BFD111-831F-D3CF-137C-337ABB1ABF8D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D74F-0E95-FF6E-B96B-C188143A09AE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FD5B3-7DC0-54F6-DDB2-07AAF9A98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88159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07195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76178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7181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13468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B3FC8FB-0943-B888-3CA9-B155B905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24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B3FC8FB-0943-B888-3CA9-B155B905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0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531509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21A92F9-A1C8-F68A-F44E-E1FD0623D7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6365" y="1817219"/>
            <a:ext cx="3159271" cy="16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851A6-4A31-BD54-7474-486F3A7B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EFCCE7-3DCC-2743-324A-E384A093E80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5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499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BDEE36-8614-5D6B-172A-D1DD7503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7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FF73-235C-4DAA-A2E1-12BDCFABF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621" y="2095130"/>
            <a:ext cx="3058759" cy="108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350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9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0F73C-CBAD-0C90-16AF-E92F1FB9F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963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59F989-7D31-4BCA-952B-DE228B1C438A}"/>
              </a:ext>
            </a:extLst>
          </p:cNvPr>
          <p:cNvSpPr/>
          <p:nvPr userDrawn="1"/>
        </p:nvSpPr>
        <p:spPr>
          <a:xfrm>
            <a:off x="-1" y="1281852"/>
            <a:ext cx="12192001" cy="4294296"/>
          </a:xfrm>
          <a:prstGeom prst="rect">
            <a:avLst/>
          </a:prstGeom>
          <a:solidFill>
            <a:srgbClr val="0A3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C7130-3C8F-42A9-80CD-1DB6181BD35C}"/>
              </a:ext>
            </a:extLst>
          </p:cNvPr>
          <p:cNvSpPr txBox="1"/>
          <p:nvPr userDrawn="1"/>
        </p:nvSpPr>
        <p:spPr>
          <a:xfrm>
            <a:off x="9498630" y="6051516"/>
            <a:ext cx="227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2AB70E-D872-4777-9964-1A78CE4C78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" y="325082"/>
            <a:ext cx="2775159" cy="711713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E602667-BC52-4167-8EB3-014F63DBBA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6405" y="5805544"/>
            <a:ext cx="4654096" cy="8304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Client Logo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A32154-D136-4BAD-BE4F-2337B5DF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37" y="1923285"/>
            <a:ext cx="4654096" cy="3011431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A0B628-3B49-909E-14A2-BF455C3EB8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50532" y="456068"/>
            <a:ext cx="2410831" cy="449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2">
                    <a:lumMod val="10000"/>
                  </a:schemeClr>
                </a:solidFill>
              </a:defRPr>
            </a:lvl1pPr>
            <a:lvl2pPr marL="457145" indent="0">
              <a:buNone/>
              <a:defRPr sz="1600"/>
            </a:lvl2pPr>
            <a:lvl3pPr marL="914291" indent="0">
              <a:buNone/>
              <a:defRPr sz="1600"/>
            </a:lvl3pPr>
            <a:lvl4pPr marL="1371436" indent="0">
              <a:buNone/>
              <a:defRPr sz="1600"/>
            </a:lvl4pPr>
            <a:lvl5pPr marL="1828583" indent="0">
              <a:buNone/>
              <a:defRPr sz="1600"/>
            </a:lvl5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F4196A6-3290-2653-3D27-01648853A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1069906"/>
            <a:ext cx="5565364" cy="47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586E4D-5ABB-C45C-6858-FB6754E405E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9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237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E202C4E-37E3-481C-3358-610CA8A3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07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7ED823C-1C7E-D082-B1FB-1E5C44AC3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98" y="2121155"/>
            <a:ext cx="44898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9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B2D4A-E21C-8524-0E0D-74B7C6EDA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500204D-199E-9A09-8D6A-F275E1C4BA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1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207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B6D3E93-4F25-541E-C574-49930663C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12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9413D9-3972-9079-E913-C1A290CA5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2121155"/>
            <a:ext cx="495976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9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9C4F-8438-E47D-D69A-3286ADA0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3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59F989-7D31-4BCA-952B-DE228B1C438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41F37-88F8-DFF9-F41A-D744A459C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171" y="497065"/>
            <a:ext cx="7051828" cy="5863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AC7130-3C8F-42A9-80CD-1DB6181BD35C}"/>
              </a:ext>
            </a:extLst>
          </p:cNvPr>
          <p:cNvSpPr txBox="1"/>
          <p:nvPr userDrawn="1"/>
        </p:nvSpPr>
        <p:spPr>
          <a:xfrm>
            <a:off x="1634790" y="6074645"/>
            <a:ext cx="227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2AB70E-D872-4777-9964-1A78CE4C7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" y="531875"/>
            <a:ext cx="2775159" cy="711713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E602667-BC52-4167-8EB3-014F63DBBA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637" y="4888183"/>
            <a:ext cx="4654096" cy="10799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Client Logo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C898A8E-816E-430F-BA93-F2EC003D5E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50532" y="530352"/>
            <a:ext cx="2410831" cy="449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2">
                    <a:lumMod val="10000"/>
                  </a:schemeClr>
                </a:solidFill>
              </a:defRPr>
            </a:lvl1pPr>
            <a:lvl2pPr marL="457145" indent="0">
              <a:buNone/>
              <a:defRPr sz="1600"/>
            </a:lvl2pPr>
            <a:lvl3pPr marL="914291" indent="0">
              <a:buNone/>
              <a:defRPr sz="1600"/>
            </a:lvl3pPr>
            <a:lvl4pPr marL="1371436" indent="0">
              <a:buNone/>
              <a:defRPr sz="1600"/>
            </a:lvl4pPr>
            <a:lvl5pPr marL="1828583" indent="0">
              <a:buNone/>
              <a:defRPr sz="1600"/>
            </a:lvl5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A32154-D136-4BAD-BE4F-2337B5DF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37" y="1646773"/>
            <a:ext cx="4654096" cy="3011431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rgbClr val="013668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77D701-E5C5-1788-0C25-CE0FC02661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7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479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CD3DE16-C007-E41E-8404-40B5C732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9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2E75BE2-0518-B881-CD7D-2E1DAA775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82" y="2121155"/>
            <a:ext cx="584423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9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D42FBC-8F56-3E63-DEEB-297AE028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4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28E333A-6040-15E5-1EA6-11B8CE378E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95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763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4FFB38D-F896-BE4D-6BE9-5A898616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48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1B3D94A-E2DF-CB3A-F021-885EF9EBB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0" y="2121155"/>
            <a:ext cx="577048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9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29B4-DE8E-1ADA-ADE9-1119AFC5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25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00047-0488-F6AD-E54E-3BAB4C9EBE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709"/>
            <a:ext cx="12201285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AC7130-3C8F-42A9-80CD-1DB6181BD35C}"/>
              </a:ext>
            </a:extLst>
          </p:cNvPr>
          <p:cNvSpPr txBox="1"/>
          <p:nvPr userDrawn="1"/>
        </p:nvSpPr>
        <p:spPr>
          <a:xfrm>
            <a:off x="1634790" y="6074645"/>
            <a:ext cx="227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E602667-BC52-4167-8EB3-014F63DBBA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637" y="4888183"/>
            <a:ext cx="4654096" cy="10799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Client Logo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C898A8E-816E-430F-BA93-F2EC003D5E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50532" y="530352"/>
            <a:ext cx="2410831" cy="449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2">
                    <a:lumMod val="10000"/>
                  </a:schemeClr>
                </a:solidFill>
              </a:defRPr>
            </a:lvl1pPr>
            <a:lvl2pPr marL="457145" indent="0">
              <a:buNone/>
              <a:defRPr sz="1600"/>
            </a:lvl2pPr>
            <a:lvl3pPr marL="914291" indent="0">
              <a:buNone/>
              <a:defRPr sz="1600"/>
            </a:lvl3pPr>
            <a:lvl4pPr marL="1371436" indent="0">
              <a:buNone/>
              <a:defRPr sz="1600"/>
            </a:lvl4pPr>
            <a:lvl5pPr marL="1828583" indent="0">
              <a:buNone/>
              <a:defRPr sz="1600"/>
            </a:lvl5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A32154-D136-4BAD-BE4F-2337B5DF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37" y="1646773"/>
            <a:ext cx="4654096" cy="3011431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rgbClr val="013668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8BE59-B300-DAB4-2708-4C860D6CE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" y="531875"/>
            <a:ext cx="2775159" cy="7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58D33F-B97F-A267-F1A5-BF9D6114E7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0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119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400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F73EA5-2A56-08D8-009E-47FF047B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1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17B6CFD-C9C1-06F4-2F56-1B00CED54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91" y="2121155"/>
            <a:ext cx="311021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7BC89-E586-BBEA-952E-E1DD18DF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6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211AA5C-F474-76FB-3B86-E5C137A98A6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8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C5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4189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4FFE182-C863-AF9A-830C-EDD4ED168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47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055B28-B4D0-F2C9-BBBA-29093D0396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9" y="2121155"/>
            <a:ext cx="283750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B262C-2FD3-05B6-59C6-0ED1E065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426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29B0A-96AC-D8CA-FB50-3434166A8B34}"/>
              </a:ext>
            </a:extLst>
          </p:cNvPr>
          <p:cNvSpPr/>
          <p:nvPr userDrawn="1"/>
        </p:nvSpPr>
        <p:spPr>
          <a:xfrm>
            <a:off x="326477" y="344045"/>
            <a:ext cx="11539046" cy="5812898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4457" y="2799951"/>
            <a:ext cx="3417765" cy="9010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92" y="1538382"/>
            <a:ext cx="5606351" cy="3424224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8037B6-9C9D-A4CB-2C44-A967B9E0F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1886F-B211-E191-EF97-7903DA29E5AB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CD669-E63D-1195-CCAD-81625D2E8EAB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6F81756-2416-CBCC-D52B-BDD1A290073A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436D0-9AAB-2CBC-D2A0-FD25677B95E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CA3C87E-B545-5838-5F3C-3DF4B83048F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9731A4-5921-FDCE-7C15-AB71C2924673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8B24A5-7D27-89B6-5CA5-1EAC2412C4D0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F86931-0E4C-CBA6-37D4-DCBE7C90953D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3C9F2A-9627-9695-E4A1-9F898C2E73B2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0B6087-33AE-ECC1-5EB5-DBC7A5C03CF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7C0550-985C-882A-77E1-0F9B0A211D95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317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94677C-2FE5-9452-6439-2A51D37C25D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4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00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830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F9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A1E945B-1124-5E84-7A1E-2E9B38F1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9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F9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8B2F13-72D5-A826-99D2-8DB5F57828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42" y="2121155"/>
            <a:ext cx="389291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2F9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88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82A34-C9B1-6F3C-66CE-3D9ECCA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8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2F9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F8F3E77-1B6C-3275-DACC-CC1BC75CB7A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0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2F9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4099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02F73E5-33FD-E5D5-8EF7-495724275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8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E50E1B-E949-4E82-A59B-E23C28DE5FA7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2C1E-7137-4A08-9F9A-0B639069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286" y="3251447"/>
            <a:ext cx="7827429" cy="5616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DEE30-981C-B41A-748F-61FF1695AC3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90BB-99B5-BF90-9DD6-B185B9E3BC58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67ADD-C1E8-6F5D-885B-F5C4B83E8305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1FE76-3E29-31D6-5180-4FF0C2DC4FC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F88A01-FCC6-FE6E-DFF3-700064DD6129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F43F6-DF0C-3084-430B-0205D84E6656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93661C-CF3E-851D-3FA8-8D90168413B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1047B7-866E-2C47-40AB-4669300661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1" y="2121155"/>
            <a:ext cx="263167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0EB6A0-ABE7-FF5F-A909-DAA2DB336624}"/>
              </a:ext>
            </a:extLst>
          </p:cNvPr>
          <p:cNvSpPr/>
          <p:nvPr userDrawn="1"/>
        </p:nvSpPr>
        <p:spPr>
          <a:xfrm>
            <a:off x="0" y="-1"/>
            <a:ext cx="81857" cy="6174105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A96E4-2FA8-E02F-C1EE-F0D5FF0CDE56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8F4E29-2525-3CF8-FD2F-B0612476A632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8C073C-BBC0-2513-4F95-0F8EE64EC2CB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41693-E739-321B-E85D-CCA89D61E9D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DF569-E4EC-6E41-6326-7D29DE79CC5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204446-0E47-657B-EC40-B76815E2480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0EE39-437E-AA4B-A8CA-65F01C2044D8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519A-339D-27C0-866C-8C3E41F22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6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19B553-1D79-E6E2-B989-5C2541A9CE5A}"/>
              </a:ext>
            </a:extLst>
          </p:cNvPr>
          <p:cNvSpPr/>
          <p:nvPr userDrawn="1"/>
        </p:nvSpPr>
        <p:spPr>
          <a:xfrm>
            <a:off x="326477" y="344045"/>
            <a:ext cx="11539046" cy="5812898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686BA-5467-DD68-3D6A-EFB2D309BCDC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6A5F6-E586-7C7D-52AB-C9CDF086BBD4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7006B25-F210-9CE6-3A3C-66EBDB331009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76FD41-7910-5BF0-632B-642752F3D24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AC619C-42CA-AF8B-8B9F-4A287F667D10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BF907C-61B1-E61E-EE85-4C02C4B7C707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4DE7D9-9422-50E0-1323-217EB20BD1CA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9137DF-54D2-681B-0AB1-A437A6013A7D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72BA0C-596F-7D31-6F06-D6C0CBA6511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340038-40BF-5906-7274-01753A2E6F2E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A0632A-1F37-740D-15CE-AAD30CBB02BC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55E892-B6C5-CDC1-4E0E-A6C2101B2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BA7A13-0BC9-144B-06D2-678E074764CA}"/>
              </a:ext>
            </a:extLst>
          </p:cNvPr>
          <p:cNvSpPr/>
          <p:nvPr userDrawn="1"/>
        </p:nvSpPr>
        <p:spPr>
          <a:xfrm>
            <a:off x="328612" y="344045"/>
            <a:ext cx="4106755" cy="1821341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19" y="841457"/>
            <a:ext cx="3484881" cy="8835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7" y="2435762"/>
            <a:ext cx="4106755" cy="3450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chemeClr val="bg1"/>
                </a:solidFill>
              </a:defRPr>
            </a:lvl4pPr>
            <a:lvl5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B1405-AAC1-A54E-CA78-A1F510659542}"/>
              </a:ext>
            </a:extLst>
          </p:cNvPr>
          <p:cNvSpPr/>
          <p:nvPr userDrawn="1"/>
        </p:nvSpPr>
        <p:spPr>
          <a:xfrm>
            <a:off x="629919" y="604881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43EE0-BC9B-B35C-9B34-AA047523BD5C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A8705-5EBE-F90E-F06A-CD1C1AC8C30F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53C7D-5418-9320-3B6B-3D2951401D9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1D0830-172E-142D-E04F-9AA141877D27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C4E404-E73E-44D8-75EC-6377A1376768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BBA16-F16C-4FD4-7ECB-C81817EEE38A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243F501-B64D-0C22-3DEF-3D72DC83EE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36672" y="334505"/>
            <a:ext cx="7126715" cy="5513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5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5959DD-3A1C-C518-CBDF-8CFD9F8131C2}"/>
              </a:ext>
            </a:extLst>
          </p:cNvPr>
          <p:cNvSpPr/>
          <p:nvPr userDrawn="1"/>
        </p:nvSpPr>
        <p:spPr>
          <a:xfrm>
            <a:off x="326477" y="352923"/>
            <a:ext cx="11539046" cy="58128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09E4987-3206-48E6-A3A8-D6185D0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659"/>
            <a:ext cx="10515600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A80DE-737F-9E1F-5A1B-9A5ABB35B0AA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53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5D67D-0DD6-656E-42EB-4099F8D70F85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3E145F-C076-6555-3B11-B330D661DA72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8A6FA-2A4E-42D5-8D41-D9D5FD718D99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5ED0E2-4E8D-6A92-8C19-C397AE23590B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928C39-B654-5E21-3512-F76953EB497F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B1E535-0660-D8E9-F6E6-20265D6C3D14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116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7122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48750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6864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50190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34289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621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54047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81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1886F-B211-E191-EF97-7903DA29E5AB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CD669-E63D-1195-CCAD-81625D2E8EAB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6F81756-2416-CBCC-D52B-BDD1A290073A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436D0-9AAB-2CBC-D2A0-FD25677B95E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E75E8-ED68-1E17-7468-E432F5760054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C9D1F-0B33-ED2D-53CF-F997809D7630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7B4F3D-47A5-C136-66E0-5DD36CAB1434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61FD9A-66D1-5D52-3F39-F2C230B52803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EE9745-87D2-AC8D-5582-BF6125FDAEAF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60DDC5-9415-C1A0-4A6F-D492FCCEBAE4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23758B-9968-1821-3D0A-35A27FFEE5DD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27C950-08B7-DE42-C183-CDB9228CD8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57E78F-31A3-AD96-9933-AAA27447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1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8046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14967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7301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4204411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2071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31075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70699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29893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8104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B3FC8FB-0943-B888-3CA9-B155B905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79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9A098C-7046-D5C0-83AE-750916D7DC66}"/>
              </a:ext>
            </a:extLst>
          </p:cNvPr>
          <p:cNvSpPr/>
          <p:nvPr userDrawn="1"/>
        </p:nvSpPr>
        <p:spPr>
          <a:xfrm>
            <a:off x="0" y="0"/>
            <a:ext cx="12192000" cy="61518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466D1-42D7-B3A4-2692-3D2CDD7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1886F-B211-E191-EF97-7903DA29E5AB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CD669-E63D-1195-CCAD-81625D2E8EAB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6F81756-2416-CBCC-D52B-BDD1A290073A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436D0-9AAB-2CBC-D2A0-FD25677B95E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D0184B3-62C7-330A-3965-3A66ED4058A8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26273-A6FB-AEFD-4B0B-A85B9E2D70B7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6B7CF3-EF5C-1D39-A79D-1A36CFB4C3B4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9547D1-CCB1-9503-0D9A-631AC5D038A4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C21642-3290-7966-DCE3-267B5BE8D89E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D96DB-6F5A-51C3-745F-F50C6E43E14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9ABE86-AE07-BF4F-B75F-74047E7BF285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01608-F0D3-AFFB-93A3-549BF18AD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93411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7714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7648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0527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19480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81534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79704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96901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2635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320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2769659"/>
            <a:ext cx="11534776" cy="63288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the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1886F-B211-E191-EF97-7903DA29E5AB}"/>
              </a:ext>
            </a:extLst>
          </p:cNvPr>
          <p:cNvSpPr txBox="1"/>
          <p:nvPr userDrawn="1"/>
        </p:nvSpPr>
        <p:spPr>
          <a:xfrm>
            <a:off x="4301137" y="6296882"/>
            <a:ext cx="3589726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CD669-E63D-1195-CCAD-81625D2E8EAB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6F81756-2416-CBCC-D52B-BDD1A290073A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436D0-9AAB-2CBC-D2A0-FD25677B95E1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A0BC6CB-B9B9-34E3-2763-FAF445AC95DD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8D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3D724-790C-5C56-648B-A876194B549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ADFEFE4-E42A-EFC5-8061-F6798AD63FF3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1C1201-2FE4-46C7-FD0E-D65C408D706C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1BBFF0-0CCE-A8FF-39C7-ABB7F8C1A896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8AA5E1-A132-85AD-A69C-1377C8E3E2CB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ED3A90-C67D-3469-44B7-1E58FDB6543F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500A61-9198-A455-13A4-DC5D5848E9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07218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4988454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51133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92903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26873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26723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15907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EFF0C09-2611-D11F-65B4-B1E8076F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BCCBA-1BAA-1CFD-BAD4-C94B7E43BEAE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E5F7A3-C1AC-E4F4-0A2F-AFB3358B64B5}"/>
              </a:ext>
            </a:extLst>
          </p:cNvPr>
          <p:cNvSpPr/>
          <p:nvPr userDrawn="1"/>
        </p:nvSpPr>
        <p:spPr>
          <a:xfrm>
            <a:off x="328612" y="116985"/>
            <a:ext cx="1045845" cy="80010"/>
          </a:xfrm>
          <a:prstGeom prst="rect">
            <a:avLst/>
          </a:prstGeom>
          <a:solidFill>
            <a:srgbClr val="FD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6EBEA-F628-6734-086F-6E98BB7A3781}"/>
              </a:ext>
            </a:extLst>
          </p:cNvPr>
          <p:cNvGrpSpPr/>
          <p:nvPr userDrawn="1"/>
        </p:nvGrpSpPr>
        <p:grpSpPr>
          <a:xfrm>
            <a:off x="11024982" y="105669"/>
            <a:ext cx="838405" cy="102643"/>
            <a:chOff x="11024982" y="105669"/>
            <a:chExt cx="838405" cy="1026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4C9751-289C-9293-A69E-AFE8448473F1}"/>
                </a:ext>
              </a:extLst>
            </p:cNvPr>
            <p:cNvSpPr/>
            <p:nvPr userDrawn="1"/>
          </p:nvSpPr>
          <p:spPr>
            <a:xfrm>
              <a:off x="11024982" y="105669"/>
              <a:ext cx="102643" cy="102643"/>
            </a:xfrm>
            <a:prstGeom prst="ellipse">
              <a:avLst/>
            </a:prstGeom>
            <a:solidFill>
              <a:srgbClr val="169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6DEF8-EAB8-E626-02DF-F6E632BF189F}"/>
                </a:ext>
              </a:extLst>
            </p:cNvPr>
            <p:cNvSpPr/>
            <p:nvPr userDrawn="1"/>
          </p:nvSpPr>
          <p:spPr>
            <a:xfrm>
              <a:off x="11208923" y="105669"/>
              <a:ext cx="102643" cy="102643"/>
            </a:xfrm>
            <a:prstGeom prst="ellipse">
              <a:avLst/>
            </a:prstGeom>
            <a:solidFill>
              <a:srgbClr val="2F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9F4F6B-0028-FF55-1EAE-BE20687A6941}"/>
                </a:ext>
              </a:extLst>
            </p:cNvPr>
            <p:cNvSpPr/>
            <p:nvPr userDrawn="1"/>
          </p:nvSpPr>
          <p:spPr>
            <a:xfrm>
              <a:off x="11392863" y="105669"/>
              <a:ext cx="102643" cy="102643"/>
            </a:xfrm>
            <a:prstGeom prst="ellipse">
              <a:avLst/>
            </a:prstGeom>
            <a:solidFill>
              <a:srgbClr val="0DB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929D7-3736-4DCE-23D5-BC4BA5F166CA}"/>
                </a:ext>
              </a:extLst>
            </p:cNvPr>
            <p:cNvSpPr/>
            <p:nvPr userDrawn="1"/>
          </p:nvSpPr>
          <p:spPr>
            <a:xfrm>
              <a:off x="11576803" y="105669"/>
              <a:ext cx="102643" cy="102643"/>
            </a:xfrm>
            <a:prstGeom prst="ellipse">
              <a:avLst/>
            </a:prstGeom>
            <a:solidFill>
              <a:srgbClr val="52B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B7D05-6D11-D453-30AF-6C2E96AA8403}"/>
                </a:ext>
              </a:extLst>
            </p:cNvPr>
            <p:cNvSpPr/>
            <p:nvPr userDrawn="1"/>
          </p:nvSpPr>
          <p:spPr>
            <a:xfrm>
              <a:off x="11760744" y="105669"/>
              <a:ext cx="102643" cy="102643"/>
            </a:xfrm>
            <a:prstGeom prst="ellipse">
              <a:avLst/>
            </a:prstGeom>
            <a:solidFill>
              <a:srgbClr val="2D9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B3FC8FB-0943-B888-3CA9-B155B905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290106"/>
            <a:ext cx="11534776" cy="4557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432000" indent="-216000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lvl2pPr>
            <a:lvl3pPr marL="648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rgbClr val="000000"/>
                </a:solidFill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6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21150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582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0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0C85C3-F577-48A6-B302-FEF37F4AC86C}" type="datetimeFigureOut">
              <a:rPr lang="en-IN" smtClean="0"/>
              <a:pPr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5C5F485-A4B0-427A-BD2C-BF4060043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7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4" r:id="rId1"/>
    <p:sldLayoutId id="2147485158" r:id="rId2"/>
    <p:sldLayoutId id="2147485156" r:id="rId3"/>
    <p:sldLayoutId id="2147485157" r:id="rId4"/>
    <p:sldLayoutId id="2147485148" r:id="rId5"/>
    <p:sldLayoutId id="2147484738" r:id="rId6"/>
    <p:sldLayoutId id="2147485145" r:id="rId7"/>
    <p:sldLayoutId id="2147485149" r:id="rId8"/>
    <p:sldLayoutId id="2147485147" r:id="rId9"/>
    <p:sldLayoutId id="2147485146" r:id="rId10"/>
    <p:sldLayoutId id="214748473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00"/>
          </a:solidFill>
          <a:latin typeface="+mn-lt"/>
          <a:ea typeface="+mj-ea"/>
          <a:cs typeface="+mj-cs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rgbClr val="000000"/>
          </a:solidFill>
          <a:latin typeface="+mn-lt"/>
          <a:ea typeface="+mn-ea"/>
          <a:cs typeface="+mn-cs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3956263" y="6296882"/>
            <a:ext cx="5942338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041BEF3-CC84-E45D-33AE-CEC571F964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318401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245143-BAF8-969F-E0DD-4D7F9E39C29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6" r:id="rId1"/>
    <p:sldLayoutId id="2147485197" r:id="rId2"/>
    <p:sldLayoutId id="2147485198" r:id="rId3"/>
    <p:sldLayoutId id="2147485199" r:id="rId4"/>
    <p:sldLayoutId id="214748520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3529124" y="6296882"/>
            <a:ext cx="6369477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297857-2A32-0965-F2FE-F64A7D579FB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891262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6E2FE-393C-CB79-91A8-265E94F9942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2" r:id="rId1"/>
    <p:sldLayoutId id="2147485203" r:id="rId2"/>
    <p:sldLayoutId id="2147485204" r:id="rId3"/>
    <p:sldLayoutId id="2147485205" r:id="rId4"/>
    <p:sldLayoutId id="214748520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0C85C3-F577-48A6-B302-FEF37F4AC86C}" type="datetimeFigureOut">
              <a:rPr lang="en-IN" smtClean="0"/>
              <a:pPr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C5F485-A4B0-427A-BD2C-BF4060043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5858DC6-973C-A9A1-DEF8-7B1B6A671BAE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4A6D-9B58-355E-5956-6951CB40BD9F}"/>
              </a:ext>
            </a:extLst>
          </p:cNvPr>
          <p:cNvSpPr txBox="1"/>
          <p:nvPr userDrawn="1"/>
        </p:nvSpPr>
        <p:spPr>
          <a:xfrm>
            <a:off x="4401820" y="6296882"/>
            <a:ext cx="549678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33D0B-D1BA-FA73-D929-9C8D5206CB4A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9B93A7-7EF5-70AD-62B6-07C1FB07BC5B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68E55F5-D509-54F9-6374-002D3FEAC4C0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DFAEEE-D3CF-565E-0CC2-54AE806C89C0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E8B9F3-6F3B-5480-3C82-FEE7D868051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pic>
        <p:nvPicPr>
          <p:cNvPr id="14" name="Picture 1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1764EF9-776E-5CC8-6826-501334BA3DBC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09692"/>
            <a:ext cx="1763958" cy="39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7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  <p:sldLayoutId id="2147485246" r:id="rId12"/>
    <p:sldLayoutId id="2147485247" r:id="rId13"/>
    <p:sldLayoutId id="2147485248" r:id="rId14"/>
    <p:sldLayoutId id="2147485249" r:id="rId15"/>
    <p:sldLayoutId id="2147485250" r:id="rId16"/>
    <p:sldLayoutId id="2147485251" r:id="rId17"/>
    <p:sldLayoutId id="214748525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0C85C3-F577-48A6-B302-FEF37F4AC86C}" type="datetimeFigureOut">
              <a:rPr lang="en-IN" smtClean="0"/>
              <a:pPr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C5F485-A4B0-427A-BD2C-BF4060043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F0EAFD6-CFC7-AA0F-2892-A972C56392FD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E4D02-412B-8F23-42AA-C2E9A20A7D0D}"/>
              </a:ext>
            </a:extLst>
          </p:cNvPr>
          <p:cNvSpPr txBox="1"/>
          <p:nvPr userDrawn="1"/>
        </p:nvSpPr>
        <p:spPr>
          <a:xfrm>
            <a:off x="4401820" y="6296882"/>
            <a:ext cx="549678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D6451-E73C-2F28-A5E0-2F7923AB0DE1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28A52B-3016-DE6D-DBF8-03F1DCCDB565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0E58EA-D858-F7F7-BFBA-DFF4CCAE9941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1BE082-CB2B-BC10-47A7-12C2B7DD1DA6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931DE-A8C7-765E-86A7-3447AF753B42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pic>
        <p:nvPicPr>
          <p:cNvPr id="14" name="Picture 1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6CFF087-FFCC-CA08-3353-59E9A4D5F4F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09692"/>
            <a:ext cx="1763958" cy="39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0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54" r:id="rId1"/>
    <p:sldLayoutId id="2147485255" r:id="rId2"/>
    <p:sldLayoutId id="2147485256" r:id="rId3"/>
    <p:sldLayoutId id="2147485257" r:id="rId4"/>
    <p:sldLayoutId id="2147485258" r:id="rId5"/>
    <p:sldLayoutId id="2147485259" r:id="rId6"/>
    <p:sldLayoutId id="2147485260" r:id="rId7"/>
    <p:sldLayoutId id="2147485261" r:id="rId8"/>
    <p:sldLayoutId id="2147485262" r:id="rId9"/>
    <p:sldLayoutId id="2147485263" r:id="rId10"/>
    <p:sldLayoutId id="2147485264" r:id="rId11"/>
    <p:sldLayoutId id="2147485265" r:id="rId12"/>
    <p:sldLayoutId id="2147485266" r:id="rId13"/>
    <p:sldLayoutId id="2147485267" r:id="rId14"/>
    <p:sldLayoutId id="2147485268" r:id="rId15"/>
    <p:sldLayoutId id="2147485269" r:id="rId16"/>
    <p:sldLayoutId id="2147485270" r:id="rId17"/>
    <p:sldLayoutId id="214748527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0C85C3-F577-48A6-B302-FEF37F4AC86C}" type="datetimeFigureOut">
              <a:rPr lang="en-IN" smtClean="0"/>
              <a:pPr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C5F485-A4B0-427A-BD2C-BF4060043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B01A490-A907-5AB0-31CA-1E3DF536CE50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D515B-E9E0-8765-A1D1-CF6CF7814C1C}"/>
              </a:ext>
            </a:extLst>
          </p:cNvPr>
          <p:cNvSpPr txBox="1"/>
          <p:nvPr userDrawn="1"/>
        </p:nvSpPr>
        <p:spPr>
          <a:xfrm>
            <a:off x="4401820" y="6296882"/>
            <a:ext cx="549678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B918B-B28A-F3AE-E066-BEA84FFF98DD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E99B5-D76B-3C79-CD70-FBEB7512A194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DFAAE38-F5E2-054F-4B78-38E4C7776C23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BE26B-3FBC-D9CC-4F36-E542C9E523D8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05CAB87-1D7A-420E-985C-059BAB5D604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pic>
        <p:nvPicPr>
          <p:cNvPr id="14" name="Picture 1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19B1B827-D421-215A-4226-F156A8E75BF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09692"/>
            <a:ext cx="1763958" cy="39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2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3" r:id="rId1"/>
    <p:sldLayoutId id="2147485274" r:id="rId2"/>
    <p:sldLayoutId id="2147485275" r:id="rId3"/>
    <p:sldLayoutId id="2147485276" r:id="rId4"/>
    <p:sldLayoutId id="2147485277" r:id="rId5"/>
    <p:sldLayoutId id="2147485278" r:id="rId6"/>
    <p:sldLayoutId id="2147485279" r:id="rId7"/>
    <p:sldLayoutId id="2147485280" r:id="rId8"/>
    <p:sldLayoutId id="2147485281" r:id="rId9"/>
    <p:sldLayoutId id="2147485282" r:id="rId10"/>
    <p:sldLayoutId id="2147485283" r:id="rId11"/>
    <p:sldLayoutId id="2147485284" r:id="rId12"/>
    <p:sldLayoutId id="2147485285" r:id="rId13"/>
    <p:sldLayoutId id="2147485286" r:id="rId14"/>
    <p:sldLayoutId id="2147485287" r:id="rId15"/>
    <p:sldLayoutId id="2147485288" r:id="rId16"/>
    <p:sldLayoutId id="2147485289" r:id="rId17"/>
    <p:sldLayoutId id="214748529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4401820" y="6296882"/>
            <a:ext cx="549678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C8F3A43-D864-1B7A-C0EC-D2F8AB1A0E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B96A7E-3E82-1E2D-1AE3-20817C23CCB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09692"/>
            <a:ext cx="1763958" cy="39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0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0" r:id="rId1"/>
    <p:sldLayoutId id="2147485211" r:id="rId2"/>
    <p:sldLayoutId id="2147485212" r:id="rId3"/>
    <p:sldLayoutId id="2147485213" r:id="rId4"/>
    <p:sldLayoutId id="214748521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7BA5D40-1EF8-47F6-87DA-38908A3D03A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035900" cy="365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3673762" y="6296882"/>
            <a:ext cx="6224839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C8F3A43-D864-1B7A-C0EC-D2F8AB1A0E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0" r:id="rId1"/>
    <p:sldLayoutId id="2147484781" r:id="rId2"/>
    <p:sldLayoutId id="2147485151" r:id="rId3"/>
    <p:sldLayoutId id="2147485154" r:id="rId4"/>
    <p:sldLayoutId id="214748515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4158409" y="6296882"/>
            <a:ext cx="5740192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A6E52BA-C08E-A31C-0B27-55059A4B6FB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520547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9C7E0E-07C4-B278-9288-E8CE6F242FE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6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0" r:id="rId1"/>
    <p:sldLayoutId id="2147485161" r:id="rId2"/>
    <p:sldLayoutId id="2147485162" r:id="rId3"/>
    <p:sldLayoutId id="2147485163" r:id="rId4"/>
    <p:sldLayoutId id="214748516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4317569" y="6296882"/>
            <a:ext cx="558103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79D49F0-0EFD-928B-3D5F-F25958C8D0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679708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8AB15C-D2BA-151E-0B8E-0C2DF79CE1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6" r:id="rId1"/>
    <p:sldLayoutId id="2147485167" r:id="rId2"/>
    <p:sldLayoutId id="2147485168" r:id="rId3"/>
    <p:sldLayoutId id="2147485169" r:id="rId4"/>
    <p:sldLayoutId id="214748517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4617109" y="6296882"/>
            <a:ext cx="528149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8D2E180-A48B-B682-5C70-FD4F6685E71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979248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3434F-3178-90C1-0A91-C94C30B3C37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9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4592131" y="6296882"/>
            <a:ext cx="5306469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5FE42EB-ECFC-C7B6-4987-4F155350D13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954269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09CFB-B307-AFF7-F122-98C524B1466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8" r:id="rId1"/>
    <p:sldLayoutId id="2147485179" r:id="rId2"/>
    <p:sldLayoutId id="2147485180" r:id="rId3"/>
    <p:sldLayoutId id="2147485181" r:id="rId4"/>
    <p:sldLayoutId id="2147485182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3691189" y="6296882"/>
            <a:ext cx="6207411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8BA85C1-B5A6-A806-D96D-104CEB4927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1053327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1AAC1-FBF4-989F-549B-5351BC10821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1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4" r:id="rId1"/>
    <p:sldLayoutId id="2147485185" r:id="rId2"/>
    <p:sldLayoutId id="2147485186" r:id="rId3"/>
    <p:sldLayoutId id="2147485187" r:id="rId4"/>
    <p:sldLayoutId id="214748518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E1051A4-1811-4BF5-BF59-EC577F7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328612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673A5B-AF4C-4124-ABE5-3CD1210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290106"/>
            <a:ext cx="11534776" cy="455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58C1B4-A128-4624-BF94-2649986C8497}"/>
              </a:ext>
            </a:extLst>
          </p:cNvPr>
          <p:cNvSpPr/>
          <p:nvPr userDrawn="1"/>
        </p:nvSpPr>
        <p:spPr>
          <a:xfrm>
            <a:off x="2443780" y="6413437"/>
            <a:ext cx="81897" cy="194710"/>
          </a:xfrm>
          <a:prstGeom prst="chevron">
            <a:avLst>
              <a:gd name="adj" fmla="val 77431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B6810-00AC-874E-A25E-703714437D5F}"/>
              </a:ext>
            </a:extLst>
          </p:cNvPr>
          <p:cNvSpPr txBox="1"/>
          <p:nvPr userDrawn="1"/>
        </p:nvSpPr>
        <p:spPr>
          <a:xfrm>
            <a:off x="3578861" y="6296882"/>
            <a:ext cx="6319740" cy="41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Copyright © 2024 Simplify Healthcare. All Rights Reserved.</a:t>
            </a:r>
            <a:b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</a:br>
            <a:r>
              <a:rPr kumimoji="0" lang="en-US" sz="105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Confidential and Proprietary.</a:t>
            </a:r>
            <a:endParaRPr kumimoji="0" lang="en-IN" sz="1058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568D-DF49-173D-AA0F-B6C679C4B1CC}"/>
              </a:ext>
            </a:extLst>
          </p:cNvPr>
          <p:cNvSpPr txBox="1"/>
          <p:nvPr userDrawn="1"/>
        </p:nvSpPr>
        <p:spPr>
          <a:xfrm>
            <a:off x="9731075" y="6378282"/>
            <a:ext cx="1628666" cy="255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9354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8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simplifyhealthcare.com</a:t>
            </a:r>
            <a:endParaRPr kumimoji="0" lang="en-IN" sz="105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4871A-B659-FF5E-5BDF-9F908AE38D88}"/>
              </a:ext>
            </a:extLst>
          </p:cNvPr>
          <p:cNvCxnSpPr>
            <a:cxnSpLocks/>
          </p:cNvCxnSpPr>
          <p:nvPr userDrawn="1"/>
        </p:nvCxnSpPr>
        <p:spPr>
          <a:xfrm>
            <a:off x="326477" y="6156943"/>
            <a:ext cx="115390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7BA272E-2F71-45AC-E0FB-40BB4E8FEB88}"/>
              </a:ext>
            </a:extLst>
          </p:cNvPr>
          <p:cNvSpPr txBox="1">
            <a:spLocks/>
          </p:cNvSpPr>
          <p:nvPr userDrawn="1"/>
        </p:nvSpPr>
        <p:spPr>
          <a:xfrm>
            <a:off x="11472680" y="6329001"/>
            <a:ext cx="570961" cy="365126"/>
          </a:xfrm>
          <a:prstGeom prst="rect">
            <a:avLst/>
          </a:prstGeom>
        </p:spPr>
        <p:txBody>
          <a:bodyPr vert="horz" wrap="none" lIns="193543" tIns="96771" rIns="193543" bIns="96771" rtlCol="0" anchor="ctr"/>
          <a:lstStyle>
            <a:defPPr>
              <a:defRPr lang="en-US"/>
            </a:defPPr>
            <a:lvl1pPr marL="0" algn="r" defTabSz="457200" rtl="0" eaLnBrk="1" latinLnBrk="0" hangingPunct="1">
              <a:defRPr sz="5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A5A2D9D-32FF-4302-8CE2-56CABE4465DD}" type="slidenum">
              <a:rPr lang="en-IN" sz="1200" smtClean="0">
                <a:solidFill>
                  <a:srgbClr val="000000"/>
                </a:solidFill>
                <a:latin typeface="Calibri" panose="020F0502020204030204"/>
              </a:rPr>
              <a:pPr algn="l"/>
              <a:t>‹#›</a:t>
            </a:fld>
            <a:endParaRPr lang="en-IN" sz="12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474946-AF9C-E8DA-367F-1BCFADCC0C49}"/>
              </a:ext>
            </a:extLst>
          </p:cNvPr>
          <p:cNvCxnSpPr>
            <a:cxnSpLocks/>
          </p:cNvCxnSpPr>
          <p:nvPr userDrawn="1"/>
        </p:nvCxnSpPr>
        <p:spPr>
          <a:xfrm>
            <a:off x="11406250" y="6427316"/>
            <a:ext cx="0" cy="1684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BF4EB62-0136-7F66-DDA2-95F64C7DAB5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62" y="6325372"/>
            <a:ext cx="960967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CC6A9-8ED5-F0D9-5429-DAD0F36C2E9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93" y="6253932"/>
            <a:ext cx="2009149" cy="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293" rtl="0" eaLnBrk="1" latinLnBrk="0" hangingPunct="1">
        <a:lnSpc>
          <a:spcPct val="100000"/>
        </a:lnSpc>
        <a:spcBef>
          <a:spcPct val="0"/>
        </a:spcBef>
        <a:buNone/>
        <a:defRPr sz="2800" b="1" kern="1200">
          <a:ln>
            <a:noFill/>
          </a:ln>
          <a:solidFill>
            <a:srgbClr val="000000"/>
          </a:solidFill>
          <a:latin typeface="Roboto Slab" pitchFamily="2" charset="0"/>
          <a:ea typeface="Roboto Slab" pitchFamily="2" charset="0"/>
          <a:cs typeface="Calibri" panose="020F0502020204030204" pitchFamily="34" charset="0"/>
        </a:defRPr>
      </a:lvl1pPr>
    </p:titleStyle>
    <p:bodyStyle>
      <a:lvl1pPr marL="0" indent="0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145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291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436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583" indent="0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implifyhealthcare/" TargetMode="External"/><Relationship Id="rId13" Type="http://schemas.openxmlformats.org/officeDocument/2006/relationships/image" Target="../media/image53.svg"/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2" Type="http://schemas.openxmlformats.org/officeDocument/2006/relationships/hyperlink" Target="https://www.youtube.com/channel/UCu15zsbJUV0L006eXhZOf5Q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hyperlink" Target="https://twitter.com/simplifyhcare" TargetMode="External"/><Relationship Id="rId5" Type="http://schemas.openxmlformats.org/officeDocument/2006/relationships/hyperlink" Target="https://www.instagram.com/simplifyhcare" TargetMode="External"/><Relationship Id="rId10" Type="http://schemas.openxmlformats.org/officeDocument/2006/relationships/image" Target="../media/image51.sv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D2E9-C498-272D-D50B-C21459E1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494CD-9D3B-92C0-52AA-B593F4A4C289}"/>
              </a:ext>
            </a:extLst>
          </p:cNvPr>
          <p:cNvSpPr>
            <a:spLocks noGrp="1"/>
          </p:cNvSpPr>
          <p:nvPr/>
        </p:nvSpPr>
        <p:spPr>
          <a:xfrm>
            <a:off x="-137130" y="1923284"/>
            <a:ext cx="6624194" cy="3011431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 algn="l" defTabSz="9142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rgbClr val="013668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en-US" b="1" dirty="0"/>
              <a:t>  Design Pattern : Strategy</a:t>
            </a:r>
            <a:br>
              <a:rPr lang="en-US" b="1" dirty="0"/>
            </a:b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Ruchita Amale</a:t>
            </a:r>
            <a:br>
              <a:rPr lang="en-US" sz="2000" dirty="0">
                <a:solidFill>
                  <a:schemeClr val="bg2">
                    <a:lumMod val="90000"/>
                  </a:schemeClr>
                </a:solidFill>
              </a:rPr>
            </a:br>
            <a:endParaRPr lang="en-IN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E33FD8-E8F3-A92D-EAFB-192D1B7A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58008"/>
            <a:ext cx="11534776" cy="582470"/>
          </a:xfrm>
        </p:spPr>
        <p:txBody>
          <a:bodyPr>
            <a:no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A46-96A5-143B-BFF2-40A1A23D9328}"/>
              </a:ext>
            </a:extLst>
          </p:cNvPr>
          <p:cNvSpPr txBox="1"/>
          <p:nvPr/>
        </p:nvSpPr>
        <p:spPr>
          <a:xfrm>
            <a:off x="732099" y="1515770"/>
            <a:ext cx="94536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Strategy pattern allows for flexible algorithm selection and modification at runtime.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Maintainability, flexibility, and reducing code bloat.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multiple algorithms can perform the same task and need to be interchangeable.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Alternatives: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Command, Template Method, State patterns.</a:t>
            </a:r>
          </a:p>
        </p:txBody>
      </p:sp>
    </p:spTree>
    <p:extLst>
      <p:ext uri="{BB962C8B-B14F-4D97-AF65-F5344CB8AC3E}">
        <p14:creationId xmlns:p14="http://schemas.microsoft.com/office/powerpoint/2010/main" val="2024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F7D4E0-B626-B829-C22B-F7633AA9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51"/>
            <a:ext cx="10515600" cy="91244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0EBC3-FC48-8525-A1B8-08D84C429404}"/>
              </a:ext>
            </a:extLst>
          </p:cNvPr>
          <p:cNvSpPr txBox="1"/>
          <p:nvPr/>
        </p:nvSpPr>
        <p:spPr>
          <a:xfrm>
            <a:off x="4956377" y="4529988"/>
            <a:ext cx="2279247" cy="40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35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11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CONNECT WITH US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C0B146-41E4-AE8A-0111-5DCD03D805F9}"/>
              </a:ext>
            </a:extLst>
          </p:cNvPr>
          <p:cNvGrpSpPr/>
          <p:nvPr/>
        </p:nvGrpSpPr>
        <p:grpSpPr>
          <a:xfrm>
            <a:off x="1491526" y="2331833"/>
            <a:ext cx="8878978" cy="1028443"/>
            <a:chOff x="1711625" y="2321673"/>
            <a:chExt cx="8878978" cy="10284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7CA8-CDC0-8A32-3F5D-54D4CA07612E}"/>
                </a:ext>
              </a:extLst>
            </p:cNvPr>
            <p:cNvSpPr txBox="1"/>
            <p:nvPr/>
          </p:nvSpPr>
          <p:spPr>
            <a:xfrm>
              <a:off x="1711625" y="2324194"/>
              <a:ext cx="3355323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en-I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(844) 720-6678</a:t>
              </a:r>
            </a:p>
            <a:p>
              <a:pPr algn="r">
                <a:spcAft>
                  <a:spcPts val="400"/>
                </a:spcAft>
              </a:pPr>
              <a:r>
                <a:rPr lang="en-I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info@simplifyhealthcare.com</a:t>
              </a:r>
            </a:p>
            <a:p>
              <a:pPr algn="r">
                <a:spcAft>
                  <a:spcPts val="400"/>
                </a:spcAft>
              </a:pPr>
              <a:r>
                <a:rPr lang="en-IN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simplifyhealthcare.com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2E7442-400C-EA04-4607-A6D8DD3852FF}"/>
                </a:ext>
              </a:extLst>
            </p:cNvPr>
            <p:cNvSpPr txBox="1"/>
            <p:nvPr/>
          </p:nvSpPr>
          <p:spPr>
            <a:xfrm>
              <a:off x="5267389" y="2321673"/>
              <a:ext cx="532321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Simplify Healthcare</a:t>
              </a:r>
            </a:p>
            <a:p>
              <a:pPr>
                <a:spcAft>
                  <a:spcPts val="800"/>
                </a:spcAft>
              </a:pPr>
              <a:r>
                <a:rPr lang="en-IN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U.S.: 600 N Commons Drive, Suite 110, Aurora, IL 60504</a:t>
              </a:r>
            </a:p>
            <a:p>
              <a:pPr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India: </a:t>
              </a:r>
              <a:r>
                <a:rPr lang="en-GB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401/402, 4th Floor, Pentagon P-2, Magarpatta City, Pune 411013</a:t>
              </a:r>
              <a:endPara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1691AC-D100-9075-DC70-15B10995928C}"/>
                </a:ext>
              </a:extLst>
            </p:cNvPr>
            <p:cNvCxnSpPr>
              <a:cxnSpLocks/>
            </p:cNvCxnSpPr>
            <p:nvPr/>
          </p:nvCxnSpPr>
          <p:spPr>
            <a:xfrm>
              <a:off x="5175442" y="2417954"/>
              <a:ext cx="0" cy="8357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E45BCF-F5CC-87C4-9036-C7D0CA651C1F}"/>
              </a:ext>
            </a:extLst>
          </p:cNvPr>
          <p:cNvGrpSpPr/>
          <p:nvPr/>
        </p:nvGrpSpPr>
        <p:grpSpPr>
          <a:xfrm>
            <a:off x="2547387" y="5075409"/>
            <a:ext cx="7214187" cy="460858"/>
            <a:chOff x="2547387" y="5075409"/>
            <a:chExt cx="7214187" cy="4608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0CE78F-75C0-8E70-6153-1DAA2148033C}"/>
                </a:ext>
              </a:extLst>
            </p:cNvPr>
            <p:cNvGrpSpPr/>
            <p:nvPr/>
          </p:nvGrpSpPr>
          <p:grpSpPr>
            <a:xfrm>
              <a:off x="4697757" y="5075409"/>
              <a:ext cx="1394706" cy="460858"/>
              <a:chOff x="4443635" y="5075409"/>
              <a:chExt cx="1394706" cy="46085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A0581DD-084E-EBE9-F3BC-5A8A59F8EA14}"/>
                  </a:ext>
                </a:extLst>
              </p:cNvPr>
              <p:cNvGrpSpPr/>
              <p:nvPr/>
            </p:nvGrpSpPr>
            <p:grpSpPr>
              <a:xfrm>
                <a:off x="4443635" y="5075409"/>
                <a:ext cx="460858" cy="460858"/>
                <a:chOff x="4451255" y="5075409"/>
                <a:chExt cx="460858" cy="460858"/>
              </a:xfrm>
            </p:grpSpPr>
            <p:sp>
              <p:nvSpPr>
                <p:cNvPr id="33" name="Oval 32">
                  <a:hlinkClick r:id="rId2"/>
                  <a:extLst>
                    <a:ext uri="{FF2B5EF4-FFF2-40B4-BE49-F238E27FC236}">
                      <a16:creationId xmlns:a16="http://schemas.microsoft.com/office/drawing/2014/main" id="{EF18A42C-AF9F-716B-D271-C792B0243435}"/>
                    </a:ext>
                  </a:extLst>
                </p:cNvPr>
                <p:cNvSpPr/>
                <p:nvPr/>
              </p:nvSpPr>
              <p:spPr>
                <a:xfrm>
                  <a:off x="4451255" y="5075409"/>
                  <a:ext cx="460858" cy="460858"/>
                </a:xfrm>
                <a:prstGeom prst="ellipse">
                  <a:avLst/>
                </a:prstGeom>
                <a:solidFill>
                  <a:srgbClr val="11957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34" name="Graphic 33">
                  <a:hlinkClick r:id="rId2"/>
                  <a:extLst>
                    <a:ext uri="{FF2B5EF4-FFF2-40B4-BE49-F238E27FC236}">
                      <a16:creationId xmlns:a16="http://schemas.microsoft.com/office/drawing/2014/main" id="{F18A5029-3794-C8D5-84A9-2C762DFEF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4418" y="5208173"/>
                  <a:ext cx="294532" cy="201662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hlinkClick r:id="rId2"/>
                <a:extLst>
                  <a:ext uri="{FF2B5EF4-FFF2-40B4-BE49-F238E27FC236}">
                    <a16:creationId xmlns:a16="http://schemas.microsoft.com/office/drawing/2014/main" id="{72101909-1AE5-A27B-4663-5A64475E0A05}"/>
                  </a:ext>
                </a:extLst>
              </p:cNvPr>
              <p:cNvSpPr txBox="1"/>
              <p:nvPr/>
            </p:nvSpPr>
            <p:spPr>
              <a:xfrm>
                <a:off x="4896768" y="5133015"/>
                <a:ext cx="9415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0000"/>
                    </a:solidFill>
                  </a:rPr>
                  <a:t>YouTube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3A3474-09E4-FCD2-72AF-4FBC2260E5DC}"/>
                </a:ext>
              </a:extLst>
            </p:cNvPr>
            <p:cNvGrpSpPr/>
            <p:nvPr/>
          </p:nvGrpSpPr>
          <p:grpSpPr>
            <a:xfrm>
              <a:off x="8251034" y="5075409"/>
              <a:ext cx="1510540" cy="460858"/>
              <a:chOff x="8178165" y="5075409"/>
              <a:chExt cx="1510540" cy="46085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86CAB8E-12F3-81D9-2140-4F24505E3460}"/>
                  </a:ext>
                </a:extLst>
              </p:cNvPr>
              <p:cNvGrpSpPr/>
              <p:nvPr/>
            </p:nvGrpSpPr>
            <p:grpSpPr>
              <a:xfrm>
                <a:off x="8178165" y="5075409"/>
                <a:ext cx="460858" cy="460858"/>
                <a:chOff x="8178165" y="5075409"/>
                <a:chExt cx="460858" cy="460858"/>
              </a:xfrm>
            </p:grpSpPr>
            <p:sp>
              <p:nvSpPr>
                <p:cNvPr id="28" name="Oval 27">
                  <a:hlinkClick r:id="rId5"/>
                  <a:extLst>
                    <a:ext uri="{FF2B5EF4-FFF2-40B4-BE49-F238E27FC236}">
                      <a16:creationId xmlns:a16="http://schemas.microsoft.com/office/drawing/2014/main" id="{BD9662ED-F888-7E04-C7E9-C88762D9442A}"/>
                    </a:ext>
                  </a:extLst>
                </p:cNvPr>
                <p:cNvSpPr/>
                <p:nvPr/>
              </p:nvSpPr>
              <p:spPr>
                <a:xfrm>
                  <a:off x="8178165" y="5075409"/>
                  <a:ext cx="460858" cy="460858"/>
                </a:xfrm>
                <a:prstGeom prst="ellipse">
                  <a:avLst/>
                </a:prstGeom>
                <a:solidFill>
                  <a:srgbClr val="11957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9" name="Graphic 28">
                  <a:hlinkClick r:id="rId5"/>
                  <a:extLst>
                    <a:ext uri="{FF2B5EF4-FFF2-40B4-BE49-F238E27FC236}">
                      <a16:creationId xmlns:a16="http://schemas.microsoft.com/office/drawing/2014/main" id="{4A1461AF-75E2-CBA6-B646-75908A51D4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1444" y="5178688"/>
                  <a:ext cx="254300" cy="25430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hlinkClick r:id="rId5"/>
                <a:extLst>
                  <a:ext uri="{FF2B5EF4-FFF2-40B4-BE49-F238E27FC236}">
                    <a16:creationId xmlns:a16="http://schemas.microsoft.com/office/drawing/2014/main" id="{C284126F-FA88-748E-2D0C-50D0423C464C}"/>
                  </a:ext>
                </a:extLst>
              </p:cNvPr>
              <p:cNvSpPr txBox="1"/>
              <p:nvPr/>
            </p:nvSpPr>
            <p:spPr>
              <a:xfrm>
                <a:off x="8607488" y="5136561"/>
                <a:ext cx="10812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0000"/>
                    </a:solidFill>
                  </a:rPr>
                  <a:t>Instagram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88A10D-D244-9F93-7D75-C77ADA8E6BC3}"/>
                </a:ext>
              </a:extLst>
            </p:cNvPr>
            <p:cNvGrpSpPr/>
            <p:nvPr/>
          </p:nvGrpSpPr>
          <p:grpSpPr>
            <a:xfrm>
              <a:off x="2547387" y="5075409"/>
              <a:ext cx="1417630" cy="460858"/>
              <a:chOff x="2520238" y="5075409"/>
              <a:chExt cx="1417630" cy="460858"/>
            </a:xfrm>
          </p:grpSpPr>
          <p:sp>
            <p:nvSpPr>
              <p:cNvPr id="18" name="TextBox 17">
                <a:hlinkClick r:id="rId8"/>
                <a:extLst>
                  <a:ext uri="{FF2B5EF4-FFF2-40B4-BE49-F238E27FC236}">
                    <a16:creationId xmlns:a16="http://schemas.microsoft.com/office/drawing/2014/main" id="{8A18A35F-C0FE-65BB-3EE7-49CE159FA8B4}"/>
                  </a:ext>
                </a:extLst>
              </p:cNvPr>
              <p:cNvSpPr txBox="1"/>
              <p:nvPr/>
            </p:nvSpPr>
            <p:spPr>
              <a:xfrm>
                <a:off x="2913078" y="5136561"/>
                <a:ext cx="10247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i="0" dirty="0">
                    <a:solidFill>
                      <a:srgbClr val="000000"/>
                    </a:solidFill>
                    <a:effectLst/>
                  </a:rPr>
                  <a:t>LinkedIn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DA31B73-083F-6B90-12EF-26D85E4403EB}"/>
                  </a:ext>
                </a:extLst>
              </p:cNvPr>
              <p:cNvGrpSpPr/>
              <p:nvPr/>
            </p:nvGrpSpPr>
            <p:grpSpPr>
              <a:xfrm>
                <a:off x="2520238" y="5075409"/>
                <a:ext cx="460858" cy="460858"/>
                <a:chOff x="2504998" y="5075409"/>
                <a:chExt cx="460858" cy="460858"/>
              </a:xfrm>
            </p:grpSpPr>
            <p:sp>
              <p:nvSpPr>
                <p:cNvPr id="21" name="Oval 20">
                  <a:hlinkClick r:id="rId8"/>
                  <a:extLst>
                    <a:ext uri="{FF2B5EF4-FFF2-40B4-BE49-F238E27FC236}">
                      <a16:creationId xmlns:a16="http://schemas.microsoft.com/office/drawing/2014/main" id="{071444CA-C176-932B-C0A4-9E9988268F89}"/>
                    </a:ext>
                  </a:extLst>
                </p:cNvPr>
                <p:cNvSpPr/>
                <p:nvPr/>
              </p:nvSpPr>
              <p:spPr>
                <a:xfrm>
                  <a:off x="2504998" y="5075409"/>
                  <a:ext cx="460858" cy="460858"/>
                </a:xfrm>
                <a:prstGeom prst="ellipse">
                  <a:avLst/>
                </a:prstGeom>
                <a:solidFill>
                  <a:srgbClr val="11957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4" name="Graphic 23">
                  <a:hlinkClick r:id="rId8"/>
                  <a:extLst>
                    <a:ext uri="{FF2B5EF4-FFF2-40B4-BE49-F238E27FC236}">
                      <a16:creationId xmlns:a16="http://schemas.microsoft.com/office/drawing/2014/main" id="{29E1AE86-E429-1736-B3A3-5293F29C50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0737" y="5187606"/>
                  <a:ext cx="240372" cy="2364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4DE154-2569-0A4D-5033-CC20050814D0}"/>
                </a:ext>
              </a:extLst>
            </p:cNvPr>
            <p:cNvGrpSpPr/>
            <p:nvPr/>
          </p:nvGrpSpPr>
          <p:grpSpPr>
            <a:xfrm>
              <a:off x="6825203" y="5075409"/>
              <a:ext cx="693090" cy="460858"/>
              <a:chOff x="6359412" y="5075409"/>
              <a:chExt cx="693090" cy="460858"/>
            </a:xfrm>
          </p:grpSpPr>
          <p:sp>
            <p:nvSpPr>
              <p:cNvPr id="12" name="TextBox 11">
                <a:hlinkClick r:id="rId11"/>
                <a:extLst>
                  <a:ext uri="{FF2B5EF4-FFF2-40B4-BE49-F238E27FC236}">
                    <a16:creationId xmlns:a16="http://schemas.microsoft.com/office/drawing/2014/main" id="{DC8BDB5E-EC6E-42E5-4E20-E1A5A89DA42A}"/>
                  </a:ext>
                </a:extLst>
              </p:cNvPr>
              <p:cNvSpPr txBox="1"/>
              <p:nvPr/>
            </p:nvSpPr>
            <p:spPr>
              <a:xfrm>
                <a:off x="6792028" y="5136561"/>
                <a:ext cx="26047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BC03663-D26D-7D40-9BB0-4C99B2BDA9C5}"/>
                  </a:ext>
                </a:extLst>
              </p:cNvPr>
              <p:cNvGrpSpPr/>
              <p:nvPr/>
            </p:nvGrpSpPr>
            <p:grpSpPr>
              <a:xfrm>
                <a:off x="6359412" y="5075409"/>
                <a:ext cx="460858" cy="460858"/>
                <a:chOff x="6369572" y="5075409"/>
                <a:chExt cx="460858" cy="460858"/>
              </a:xfrm>
            </p:grpSpPr>
            <p:sp>
              <p:nvSpPr>
                <p:cNvPr id="15" name="Oval 14">
                  <a:hlinkClick r:id="rId11"/>
                  <a:extLst>
                    <a:ext uri="{FF2B5EF4-FFF2-40B4-BE49-F238E27FC236}">
                      <a16:creationId xmlns:a16="http://schemas.microsoft.com/office/drawing/2014/main" id="{131673FD-2F53-0A6C-4083-475B35D7C9B3}"/>
                    </a:ext>
                  </a:extLst>
                </p:cNvPr>
                <p:cNvSpPr/>
                <p:nvPr/>
              </p:nvSpPr>
              <p:spPr>
                <a:xfrm>
                  <a:off x="6369572" y="5075409"/>
                  <a:ext cx="460858" cy="460858"/>
                </a:xfrm>
                <a:prstGeom prst="ellipse">
                  <a:avLst/>
                </a:prstGeom>
                <a:solidFill>
                  <a:srgbClr val="11957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7" name="Graphic 16">
                  <a:hlinkClick r:id="rId11"/>
                  <a:extLst>
                    <a:ext uri="{FF2B5EF4-FFF2-40B4-BE49-F238E27FC236}">
                      <a16:creationId xmlns:a16="http://schemas.microsoft.com/office/drawing/2014/main" id="{21BAD192-E587-2C7E-C2A9-51B75F8E6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69764" y="5184342"/>
                  <a:ext cx="260474" cy="2429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941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E33FD8-E8F3-A92D-EAFB-192D1B7A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58007"/>
            <a:ext cx="11534776" cy="1042985"/>
          </a:xfrm>
        </p:spPr>
        <p:txBody>
          <a:bodyPr>
            <a:no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STRATEGY ?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sz="32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23F2EB4-C00E-5E40-418B-3B821C8FA32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28611" y="1142610"/>
            <a:ext cx="11534777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 that defines a family of algorithms, puts each in a separate class, and makes them interchangeable.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choosing the algorithm at runtime.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code maintenance by decoupling algorithm logic from the core system.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alt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Build Route Service for Travellers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alt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GB" alt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buildRoute</a:t>
            </a: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for Cycle	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GB" alt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buildRoute</a:t>
            </a: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for Bike</a:t>
            </a:r>
            <a:b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GB" alt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buildRoute</a:t>
            </a: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for Car</a:t>
            </a:r>
            <a:b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GB" alt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buildRoute</a:t>
            </a:r>
            <a:r>
              <a:rPr lang="en-GB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 for Walking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black and white image of a scribble&#10;&#10;Description automatically generated">
            <a:extLst>
              <a:ext uri="{FF2B5EF4-FFF2-40B4-BE49-F238E27FC236}">
                <a16:creationId xmlns:a16="http://schemas.microsoft.com/office/drawing/2014/main" id="{31B0CB46-DB53-ED21-56CE-CBC97E8E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09" y="4526180"/>
            <a:ext cx="3143250" cy="1428750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CDE9149C-7E6C-06F1-5D91-D8E54C358C78}"/>
              </a:ext>
            </a:extLst>
          </p:cNvPr>
          <p:cNvSpPr/>
          <p:nvPr/>
        </p:nvSpPr>
        <p:spPr>
          <a:xfrm rot="5400000">
            <a:off x="1371421" y="4645324"/>
            <a:ext cx="979098" cy="565030"/>
          </a:xfrm>
          <a:prstGeom prst="bentUpArrow">
            <a:avLst>
              <a:gd name="adj1" fmla="val 17357"/>
              <a:gd name="adj2" fmla="val 1735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239CA-D9FE-2003-C56A-CF0AE673520C}"/>
              </a:ext>
            </a:extLst>
          </p:cNvPr>
          <p:cNvSpPr/>
          <p:nvPr/>
        </p:nvSpPr>
        <p:spPr>
          <a:xfrm>
            <a:off x="2143485" y="4491676"/>
            <a:ext cx="2799451" cy="142875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D2352-D4D8-5E3A-06E9-B3BF0BEA4FFA}"/>
              </a:ext>
            </a:extLst>
          </p:cNvPr>
          <p:cNvCxnSpPr/>
          <p:nvPr/>
        </p:nvCxnSpPr>
        <p:spPr>
          <a:xfrm>
            <a:off x="5132717" y="5240555"/>
            <a:ext cx="15182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C75E-DBB9-B0A6-5F9A-AF9D71A1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i="0" u="none" strike="noStrike" dirty="0">
                <a:solidFill>
                  <a:schemeClr val="tx2"/>
                </a:solidFill>
                <a:effectLst/>
                <a:latin typeface="Roboto Slab" pitchFamily="2" charset="0"/>
              </a:rPr>
              <a:t>Strategy Pattern: </a:t>
            </a:r>
            <a:r>
              <a:rPr lang="en-IN" sz="2400" dirty="0">
                <a:solidFill>
                  <a:schemeClr val="tx1"/>
                </a:solidFill>
              </a:rPr>
              <a:t>Solution</a:t>
            </a:r>
          </a:p>
        </p:txBody>
      </p:sp>
      <p:pic>
        <p:nvPicPr>
          <p:cNvPr id="11" name="Picture 10" descr="A diagram of a route&#10;&#10;Description automatically generated">
            <a:extLst>
              <a:ext uri="{FF2B5EF4-FFF2-40B4-BE49-F238E27FC236}">
                <a16:creationId xmlns:a16="http://schemas.microsoft.com/office/drawing/2014/main" id="{162821FC-AA06-BDD3-D5EB-678BCBE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7" y="1591222"/>
            <a:ext cx="5429250" cy="266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35BC85-BE77-5462-394A-303D77336AC8}"/>
              </a:ext>
            </a:extLst>
          </p:cNvPr>
          <p:cNvSpPr txBox="1"/>
          <p:nvPr/>
        </p:nvSpPr>
        <p:spPr>
          <a:xfrm>
            <a:off x="5699803" y="1302129"/>
            <a:ext cx="61635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SUGGESTS</a:t>
            </a:r>
          </a:p>
          <a:p>
            <a:endParaRPr lang="en-GB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algorithms (strategies) into their own classes.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context class delegates the task to the strategy class instead of implementing the logic itself.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pass the strategy to the context, and it triggers the algorithm through a generic interface.</a:t>
            </a:r>
            <a:endParaRPr lang="en-GB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3600EEA-E039-E604-796B-9D43D5AD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93983"/>
            <a:ext cx="5557736" cy="632882"/>
          </a:xfrm>
        </p:spPr>
        <p:txBody>
          <a:bodyPr>
            <a:normAutofit/>
          </a:bodyPr>
          <a:lstStyle/>
          <a:p>
            <a:r>
              <a:rPr lang="en-GB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Strategy Pattern</a:t>
            </a:r>
            <a:endParaRPr lang="en-I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65B95-E2B4-28BB-50B4-7A2066FCB888}"/>
              </a:ext>
            </a:extLst>
          </p:cNvPr>
          <p:cNvSpPr txBox="1"/>
          <p:nvPr/>
        </p:nvSpPr>
        <p:spPr>
          <a:xfrm>
            <a:off x="5699803" y="810424"/>
            <a:ext cx="616358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CONCEPTS</a:t>
            </a:r>
          </a:p>
          <a:p>
            <a:endParaRPr lang="en-GB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Class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Holds a reference to a strategy. Calls the strategy without knowing its details.</a:t>
            </a:r>
          </a:p>
          <a:p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Interface</a:t>
            </a:r>
            <a:r>
              <a:rPr lang="en-GB" dirty="0"/>
              <a:t>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method for all strategies to implement.</a:t>
            </a:r>
          </a:p>
          <a:p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 Strategies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specific algorithm variations.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GB" b="1" dirty="0"/>
              <a:t>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the strategy to the context, and it triggers the algorithm through a generic interface.</a:t>
            </a:r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13" name="Picture 12" descr="A diagram of a strategy&#10;&#10;Description automatically generated">
            <a:extLst>
              <a:ext uri="{FF2B5EF4-FFF2-40B4-BE49-F238E27FC236}">
                <a16:creationId xmlns:a16="http://schemas.microsoft.com/office/drawing/2014/main" id="{13FAD971-25E7-AB2E-7681-D30C5635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2" y="1218561"/>
            <a:ext cx="5061016" cy="42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D0ABF60-8417-EE5C-608B-756FDA79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2" y="961494"/>
            <a:ext cx="4450466" cy="1943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FC75E-DBB9-B0A6-5F9A-AF9D71A1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i="0" u="none" strike="noStrike" dirty="0">
                <a:solidFill>
                  <a:schemeClr val="tx2"/>
                </a:solidFill>
                <a:effectLst/>
                <a:latin typeface="Roboto Slab" pitchFamily="2" charset="0"/>
              </a:rPr>
              <a:t>Problem : </a:t>
            </a:r>
            <a:r>
              <a:rPr lang="en-IN" sz="2400" dirty="0">
                <a:solidFill>
                  <a:schemeClr val="tx1"/>
                </a:solidFill>
              </a:rPr>
              <a:t>Payment Processing</a:t>
            </a: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9A9F583-91A0-72B9-B785-7E10B443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961494"/>
            <a:ext cx="6163107" cy="3778649"/>
          </a:xfrm>
          <a:prstGeom prst="rect">
            <a:avLst/>
          </a:prstGeom>
        </p:spPr>
      </p:pic>
      <p:pic>
        <p:nvPicPr>
          <p:cNvPr id="8" name="Picture 7" descr="A computer screen with text&#10;&#10;Description automatically generated">
            <a:extLst>
              <a:ext uri="{FF2B5EF4-FFF2-40B4-BE49-F238E27FC236}">
                <a16:creationId xmlns:a16="http://schemas.microsoft.com/office/drawing/2014/main" id="{99551F89-64A7-89B4-BCC3-CC8630C475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68" y="3429000"/>
            <a:ext cx="5857340" cy="246124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859A5D8-DF57-92CE-3556-EE41F219E87F}"/>
              </a:ext>
            </a:extLst>
          </p:cNvPr>
          <p:cNvSpPr/>
          <p:nvPr/>
        </p:nvSpPr>
        <p:spPr>
          <a:xfrm>
            <a:off x="8410755" y="2691443"/>
            <a:ext cx="1440611" cy="1181818"/>
          </a:xfrm>
          <a:prstGeom prst="downArrow">
            <a:avLst/>
          </a:prstGeom>
          <a:solidFill>
            <a:srgbClr val="A8A1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543BB0-BDB2-6269-FA4E-9E3BA558E253}"/>
              </a:ext>
            </a:extLst>
          </p:cNvPr>
          <p:cNvSpPr/>
          <p:nvPr/>
        </p:nvSpPr>
        <p:spPr>
          <a:xfrm rot="5400000">
            <a:off x="4943616" y="3523137"/>
            <a:ext cx="875657" cy="1429109"/>
          </a:xfrm>
          <a:prstGeom prst="downArrow">
            <a:avLst/>
          </a:prstGeom>
          <a:solidFill>
            <a:srgbClr val="A8A1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10473-5BB9-E5D3-24DE-05807618989F}"/>
              </a:ext>
            </a:extLst>
          </p:cNvPr>
          <p:cNvSpPr txBox="1"/>
          <p:nvPr/>
        </p:nvSpPr>
        <p:spPr>
          <a:xfrm>
            <a:off x="513092" y="4911360"/>
            <a:ext cx="437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</a:schemeClr>
                </a:solidFill>
              </a:rPr>
              <a:t># Violation of </a:t>
            </a:r>
            <a:br>
              <a:rPr lang="en-GB" dirty="0">
                <a:solidFill>
                  <a:schemeClr val="tx1">
                    <a:lumMod val="6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65000"/>
                  </a:schemeClr>
                </a:solidFill>
              </a:rPr>
              <a:t>	- Open / Closed Principle</a:t>
            </a:r>
            <a:br>
              <a:rPr lang="en-GB" dirty="0">
                <a:solidFill>
                  <a:schemeClr val="tx1">
                    <a:lumMod val="6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65000"/>
                  </a:schemeClr>
                </a:solidFill>
              </a:rPr>
              <a:t>	- Single Responsibility Principle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C75E-DBB9-B0A6-5F9A-AF9D71A1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i="0" u="none" strike="noStrike" dirty="0">
                <a:solidFill>
                  <a:schemeClr val="tx2"/>
                </a:solidFill>
                <a:effectLst/>
                <a:latin typeface="Roboto Slab" pitchFamily="2" charset="0"/>
              </a:rPr>
              <a:t>Solution : </a:t>
            </a:r>
            <a:r>
              <a:rPr lang="en-IN" sz="2400" dirty="0">
                <a:solidFill>
                  <a:schemeClr val="tx1"/>
                </a:solidFill>
              </a:rPr>
              <a:t>Using Interface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5BEF3A5-0253-712D-F5CE-DF257385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3" y="3591364"/>
            <a:ext cx="6893780" cy="2238588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B3EA9D2-80B2-11DF-BBA2-59237464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3" y="986501"/>
            <a:ext cx="6893780" cy="2442499"/>
          </a:xfrm>
          <a:prstGeom prst="rect">
            <a:avLst/>
          </a:prstGeom>
        </p:spPr>
      </p:pic>
      <p:pic>
        <p:nvPicPr>
          <p:cNvPr id="12" name="Picture 11" descr="A black background with yellow and orange text&#10;&#10;Description automatically generated">
            <a:extLst>
              <a:ext uri="{FF2B5EF4-FFF2-40B4-BE49-F238E27FC236}">
                <a16:creationId xmlns:a16="http://schemas.microsoft.com/office/drawing/2014/main" id="{B69EAE5A-30C5-0194-E3EC-2307A09C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26" y="2713706"/>
            <a:ext cx="5264362" cy="1480602"/>
          </a:xfrm>
          <a:prstGeom prst="rect">
            <a:avLst/>
          </a:prstGeom>
        </p:spPr>
      </p:pic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63DABB1-65C7-6137-FFC9-EDE306EA5288}"/>
              </a:ext>
            </a:extLst>
          </p:cNvPr>
          <p:cNvSpPr/>
          <p:nvPr/>
        </p:nvSpPr>
        <p:spPr>
          <a:xfrm>
            <a:off x="7194363" y="986501"/>
            <a:ext cx="3407501" cy="1727205"/>
          </a:xfrm>
          <a:prstGeom prst="rtTriangle">
            <a:avLst/>
          </a:prstGeom>
          <a:solidFill>
            <a:srgbClr val="9160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C0063356-4B4C-B741-27C1-DCFB292E95EE}"/>
              </a:ext>
            </a:extLst>
          </p:cNvPr>
          <p:cNvSpPr/>
          <p:nvPr/>
        </p:nvSpPr>
        <p:spPr>
          <a:xfrm flipV="1">
            <a:off x="7194364" y="4194308"/>
            <a:ext cx="3407500" cy="1635644"/>
          </a:xfrm>
          <a:prstGeom prst="rtTriangle">
            <a:avLst/>
          </a:prstGeom>
          <a:solidFill>
            <a:srgbClr val="9160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4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E4437A0-C658-E821-F79D-95D78CEC1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8" y="936070"/>
            <a:ext cx="5238600" cy="3675220"/>
          </a:xfrm>
          <a:prstGeom prst="rect">
            <a:avLst/>
          </a:prstGeom>
        </p:spPr>
      </p:pic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81B649-5668-1953-7017-5B2DF591D1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58" y="3155065"/>
            <a:ext cx="3650017" cy="2244590"/>
          </a:xfrm>
          <a:prstGeom prst="rect">
            <a:avLst/>
          </a:prstGeom>
        </p:spPr>
      </p:pic>
      <p:pic>
        <p:nvPicPr>
          <p:cNvPr id="15" name="Picture 1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07B76D3-2F3E-3243-E28F-3EFA6EDBB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92" y="3579255"/>
            <a:ext cx="3394444" cy="2264101"/>
          </a:xfrm>
          <a:prstGeom prst="rect">
            <a:avLst/>
          </a:prstGeom>
        </p:spPr>
      </p:pic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A1CD43CE-54BD-D646-0E12-ED4FAD3BF7D1}"/>
              </a:ext>
            </a:extLst>
          </p:cNvPr>
          <p:cNvSpPr/>
          <p:nvPr/>
        </p:nvSpPr>
        <p:spPr>
          <a:xfrm>
            <a:off x="6583680" y="650240"/>
            <a:ext cx="4988560" cy="5374640"/>
          </a:xfrm>
          <a:prstGeom prst="flowChartProcess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271AD2-DEA1-7D11-5EFC-D31D3B0E404F}"/>
              </a:ext>
            </a:extLst>
          </p:cNvPr>
          <p:cNvCxnSpPr/>
          <p:nvPr/>
        </p:nvCxnSpPr>
        <p:spPr>
          <a:xfrm>
            <a:off x="6583680" y="2529840"/>
            <a:ext cx="4988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63530A-84D6-B7A1-66F0-6AAE525D4D50}"/>
              </a:ext>
            </a:extLst>
          </p:cNvPr>
          <p:cNvSpPr txBox="1"/>
          <p:nvPr/>
        </p:nvSpPr>
        <p:spPr>
          <a:xfrm>
            <a:off x="8327180" y="78516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Interface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9C6220-8E1C-A42A-3A7C-1EA676EB2C5E}"/>
              </a:ext>
            </a:extLst>
          </p:cNvPr>
          <p:cNvSpPr txBox="1"/>
          <p:nvPr/>
        </p:nvSpPr>
        <p:spPr>
          <a:xfrm>
            <a:off x="7037529" y="2621292"/>
            <a:ext cx="408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Classes Implementing Interface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9C630-6780-0640-04F6-8AEF89396D7F}"/>
              </a:ext>
            </a:extLst>
          </p:cNvPr>
          <p:cNvSpPr txBox="1"/>
          <p:nvPr/>
        </p:nvSpPr>
        <p:spPr>
          <a:xfrm>
            <a:off x="2536973" y="419407"/>
            <a:ext cx="113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Service</a:t>
            </a:r>
            <a:r>
              <a:rPr lang="en-GB" dirty="0"/>
              <a:t> 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DE6E4-A336-B085-3E97-05ED20D184B2}"/>
              </a:ext>
            </a:extLst>
          </p:cNvPr>
          <p:cNvSpPr txBox="1"/>
          <p:nvPr/>
        </p:nvSpPr>
        <p:spPr>
          <a:xfrm>
            <a:off x="2300065" y="5157020"/>
            <a:ext cx="90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Entity</a:t>
            </a:r>
            <a:endParaRPr lang="en-IN" sz="2400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1088E817-8696-3255-AA6F-1042D499B322}"/>
              </a:ext>
            </a:extLst>
          </p:cNvPr>
          <p:cNvSpPr/>
          <p:nvPr/>
        </p:nvSpPr>
        <p:spPr>
          <a:xfrm>
            <a:off x="375920" y="419407"/>
            <a:ext cx="5455920" cy="4291898"/>
          </a:xfrm>
          <a:prstGeom prst="flowChartProcess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00C784-A3F8-1099-8C41-C33FEACB34A0}"/>
              </a:ext>
            </a:extLst>
          </p:cNvPr>
          <p:cNvSpPr/>
          <p:nvPr/>
        </p:nvSpPr>
        <p:spPr>
          <a:xfrm>
            <a:off x="1148080" y="4853776"/>
            <a:ext cx="5188696" cy="117110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262C6ED-3281-84E3-16AE-92D0DA15E6B5}"/>
              </a:ext>
            </a:extLst>
          </p:cNvPr>
          <p:cNvSpPr/>
          <p:nvPr/>
        </p:nvSpPr>
        <p:spPr>
          <a:xfrm rot="3158673">
            <a:off x="6226376" y="3884860"/>
            <a:ext cx="1061006" cy="2074797"/>
          </a:xfrm>
          <a:prstGeom prst="rtTriangl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110F84C-EB4C-AE51-8E9E-299D536C0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69" y="4905251"/>
            <a:ext cx="2446283" cy="1068154"/>
          </a:xfrm>
          <a:prstGeom prst="rect">
            <a:avLst/>
          </a:pr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545BC478-AA3A-07A7-64AC-936E1145123C}"/>
              </a:ext>
            </a:extLst>
          </p:cNvPr>
          <p:cNvSpPr/>
          <p:nvPr/>
        </p:nvSpPr>
        <p:spPr>
          <a:xfrm rot="16530032">
            <a:off x="5325088" y="139224"/>
            <a:ext cx="1047640" cy="3064735"/>
          </a:xfrm>
          <a:prstGeom prst="rtTriangle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A black background with text&#10;&#10;Description automatically generated">
            <a:extLst>
              <a:ext uri="{FF2B5EF4-FFF2-40B4-BE49-F238E27FC236}">
                <a16:creationId xmlns:a16="http://schemas.microsoft.com/office/drawing/2014/main" id="{C81F60E3-28C4-81CE-8BB9-C40722B91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39" y="1291249"/>
            <a:ext cx="3650017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E33FD8-E8F3-A92D-EAFB-192D1B7A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58008"/>
            <a:ext cx="11534776" cy="582470"/>
          </a:xfrm>
        </p:spPr>
        <p:txBody>
          <a:bodyPr>
            <a:no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of Using Strategy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A46-96A5-143B-BFF2-40A1A23D9328}"/>
              </a:ext>
            </a:extLst>
          </p:cNvPr>
          <p:cNvSpPr txBox="1"/>
          <p:nvPr/>
        </p:nvSpPr>
        <p:spPr>
          <a:xfrm>
            <a:off x="732099" y="1515770"/>
            <a:ext cx="9453623" cy="388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	Can swap algorithms at runtime.</a:t>
            </a:r>
          </a:p>
          <a:p>
            <a:pPr marL="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Reduces code duplication.</a:t>
            </a:r>
          </a:p>
          <a:p>
            <a:pPr marL="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Increases maintainability and flexibility.</a:t>
            </a:r>
          </a:p>
          <a:p>
            <a:pPr marL="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Promotes adherence to the Open/Closed Principle.</a:t>
            </a:r>
          </a:p>
          <a:p>
            <a:pPr marL="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Adds complexity (requires additional classes).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Clients must be aware of strategy differences.</a:t>
            </a:r>
          </a:p>
        </p:txBody>
      </p:sp>
    </p:spTree>
    <p:extLst>
      <p:ext uri="{BB962C8B-B14F-4D97-AF65-F5344CB8AC3E}">
        <p14:creationId xmlns:p14="http://schemas.microsoft.com/office/powerpoint/2010/main" val="28608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7D92-97B2-CFB9-9272-4B792EB4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549349"/>
            <a:ext cx="11534776" cy="63288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</a:t>
            </a:r>
            <a:br>
              <a:rPr lang="en-GB" b="1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5656C-7063-CDA6-A187-274714FCC7DE}"/>
              </a:ext>
            </a:extLst>
          </p:cNvPr>
          <p:cNvSpPr txBox="1"/>
          <p:nvPr/>
        </p:nvSpPr>
        <p:spPr>
          <a:xfrm>
            <a:off x="685801" y="1182231"/>
            <a:ext cx="93263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there are multiple algorithms that can be used in a similar way.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switching algorithms at runtime is required.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you want to avoid complex conditional statements (e.g., if-else chains).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Example: Algorithms for different route planning strategies (Car, Walking, etc.).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C8A769-A564-9AC8-AA8B-27A83E91EE94}"/>
              </a:ext>
            </a:extLst>
          </p:cNvPr>
          <p:cNvSpPr txBox="1">
            <a:spLocks/>
          </p:cNvSpPr>
          <p:nvPr/>
        </p:nvSpPr>
        <p:spPr>
          <a:xfrm>
            <a:off x="328612" y="3429000"/>
            <a:ext cx="11534776" cy="63288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lvl1pPr algn="l" defTabSz="9142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ln>
                  <a:noFill/>
                </a:ln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Not to Use</a:t>
            </a:r>
            <a:br>
              <a:rPr lang="en-GB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B98C3-8DEE-6F0D-319B-28BA6243277A}"/>
              </a:ext>
            </a:extLst>
          </p:cNvPr>
          <p:cNvSpPr txBox="1"/>
          <p:nvPr/>
        </p:nvSpPr>
        <p:spPr>
          <a:xfrm>
            <a:off x="682926" y="3802283"/>
            <a:ext cx="93263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There are only a few algorithms and they do not change often.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problem can be solved with simple conditionals or by switching between algorithms manually.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7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theme1.xml><?xml version="1.0" encoding="utf-8"?>
<a:theme xmlns:a="http://schemas.openxmlformats.org/drawingml/2006/main" name="3_Simplify-Healthcare-EXTERNAL-2020%20%5bNEW%5d">
  <a:themeElements>
    <a:clrScheme name="Custom 3">
      <a:dk1>
        <a:srgbClr val="013668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E456A67E-F849-432F-ADEF-C503FB0DE445}"/>
    </a:ext>
  </a:extLst>
</a:theme>
</file>

<file path=ppt/theme/theme10.xml><?xml version="1.0" encoding="utf-8"?>
<a:theme xmlns:a="http://schemas.openxmlformats.org/drawingml/2006/main" name="Experience1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1D4FDC96-7D63-444B-B63C-EDD22D3B4BEE}"/>
    </a:ext>
  </a:extLst>
</a:theme>
</file>

<file path=ppt/theme/theme11.xml><?xml version="1.0" encoding="utf-8"?>
<a:theme xmlns:a="http://schemas.openxmlformats.org/drawingml/2006/main" name="Claims1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E2DEEF2F-3299-468A-83FA-145F686757F0}"/>
    </a:ext>
  </a:extLst>
</a:theme>
</file>

<file path=ppt/theme/theme12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13.xml><?xml version="1.0" encoding="utf-8"?>
<a:theme xmlns:a="http://schemas.openxmlformats.org/drawingml/2006/main" name="2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14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F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EB9D1D98-97CB-4B71-96A5-EE0EA728875C}"/>
    </a:ext>
  </a:extLst>
</a:theme>
</file>

<file path=ppt/theme/theme3.xml><?xml version="1.0" encoding="utf-8"?>
<a:theme xmlns:a="http://schemas.openxmlformats.org/drawingml/2006/main" name="Benefits1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3CF6CD24-9E8D-45A4-829A-E51B98EDA912}"/>
    </a:ext>
  </a:extLst>
</a:theme>
</file>

<file path=ppt/theme/theme4.xml><?xml version="1.0" encoding="utf-8"?>
<a:theme xmlns:a="http://schemas.openxmlformats.org/drawingml/2006/main" name="Benefits1.ACA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92FDCB44-7444-46A6-B49E-0132A230A1E1}"/>
    </a:ext>
  </a:extLst>
</a:theme>
</file>

<file path=ppt/theme/theme5.xml><?xml version="1.0" encoding="utf-8"?>
<a:theme xmlns:a="http://schemas.openxmlformats.org/drawingml/2006/main" name="Benefits1.Group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F199B65F-52C6-477F-931D-D78656A1955C}"/>
    </a:ext>
  </a:extLst>
</a:theme>
</file>

<file path=ppt/theme/theme6.xml><?xml version="1.0" encoding="utf-8"?>
<a:theme xmlns:a="http://schemas.openxmlformats.org/drawingml/2006/main" name="Benefits1.Medicare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7588A152-B16D-4702-8602-19973E1B3235}"/>
    </a:ext>
  </a:extLst>
</a:theme>
</file>

<file path=ppt/theme/theme7.xml><?xml version="1.0" encoding="utf-8"?>
<a:theme xmlns:a="http://schemas.openxmlformats.org/drawingml/2006/main" name="Benefits1.Medicaid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DE463613-51F8-43C4-862D-BD29D8F2550D}"/>
    </a:ext>
  </a:extLst>
</a:theme>
</file>

<file path=ppt/theme/theme8.xml><?xml version="1.0" encoding="utf-8"?>
<a:theme xmlns:a="http://schemas.openxmlformats.org/drawingml/2006/main" name="Provider1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F2AAA809-DA02-473F-8E50-D8072AF1C24B}"/>
    </a:ext>
  </a:extLst>
</a:theme>
</file>

<file path=ppt/theme/theme9.xml><?xml version="1.0" encoding="utf-8"?>
<a:theme xmlns:a="http://schemas.openxmlformats.org/drawingml/2006/main" name="Service1">
  <a:themeElements>
    <a:clrScheme name="Custom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1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ify-Healthcare-Solution-Template-2024" id="{5CCF841A-C1BC-4B33-9AD9-5D2695B518C6}" vid="{A1A2D385-1370-4DED-A1A7-7B796A32EC0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4053B617F2874B9E19DB82196D111A" ma:contentTypeVersion="18" ma:contentTypeDescription="Create a new document." ma:contentTypeScope="" ma:versionID="5e740a9fbbdfa56ff9d9b7e2e480880c">
  <xsd:schema xmlns:xsd="http://www.w3.org/2001/XMLSchema" xmlns:xs="http://www.w3.org/2001/XMLSchema" xmlns:p="http://schemas.microsoft.com/office/2006/metadata/properties" xmlns:ns2="f94bbef5-940d-4b6a-b370-f1a0fe60494b" xmlns:ns3="265b25eb-dcb0-480c-a9eb-8e2a9c6ec334" xmlns:ns4="230ac05f-cdfc-4a33-a344-43aea5a182b7" targetNamespace="http://schemas.microsoft.com/office/2006/metadata/properties" ma:root="true" ma:fieldsID="e07780f38d255f04b8761cf989680e9a" ns2:_="" ns3:_="" ns4:_="">
    <xsd:import namespace="f94bbef5-940d-4b6a-b370-f1a0fe60494b"/>
    <xsd:import namespace="265b25eb-dcb0-480c-a9eb-8e2a9c6ec334"/>
    <xsd:import namespace="230ac05f-cdfc-4a33-a344-43aea5a182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bbef5-940d-4b6a-b370-f1a0fe6049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74ce155-c195-4c58-b373-b1ad4c0f5d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b25eb-dcb0-480c-a9eb-8e2a9c6ec33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ac05f-cdfc-4a33-a344-43aea5a182b7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80589cf1-9869-4a35-8fe6-786a08bd6975}" ma:internalName="TaxCatchAll" ma:showField="CatchAllData" ma:web="230ac05f-cdfc-4a33-a344-43aea5a182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4bbef5-940d-4b6a-b370-f1a0fe60494b">
      <Terms xmlns="http://schemas.microsoft.com/office/infopath/2007/PartnerControls"/>
    </lcf76f155ced4ddcb4097134ff3c332f>
    <TaxCatchAll xmlns="230ac05f-cdfc-4a33-a344-43aea5a182b7" xsi:nil="true"/>
  </documentManagement>
</p:properties>
</file>

<file path=customXml/itemProps1.xml><?xml version="1.0" encoding="utf-8"?>
<ds:datastoreItem xmlns:ds="http://schemas.openxmlformats.org/officeDocument/2006/customXml" ds:itemID="{C1DC5CDB-FCDD-4A6D-9C92-1A12AEFD8A01}">
  <ds:schemaRefs>
    <ds:schemaRef ds:uri="230ac05f-cdfc-4a33-a344-43aea5a182b7"/>
    <ds:schemaRef ds:uri="265b25eb-dcb0-480c-a9eb-8e2a9c6ec334"/>
    <ds:schemaRef ds:uri="f94bbef5-940d-4b6a-b370-f1a0fe6049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2B5430-F9DC-4C21-8E6E-2951643048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45A13-B5D3-4572-A539-F7864BA665FD}">
  <ds:schemaRefs>
    <ds:schemaRef ds:uri="265b25eb-dcb0-480c-a9eb-8e2a9c6ec334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230ac05f-cdfc-4a33-a344-43aea5a182b7"/>
    <ds:schemaRef ds:uri="f94bbef5-940d-4b6a-b370-f1a0fe6049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Ruchita-Amale_Strategy-Design-Pattern</Template>
  <TotalTime>591</TotalTime>
  <Words>508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11</vt:i4>
      </vt:variant>
    </vt:vector>
  </HeadingPairs>
  <TitlesOfParts>
    <vt:vector size="34" baseType="lpstr">
      <vt:lpstr>Arial</vt:lpstr>
      <vt:lpstr>Calibri</vt:lpstr>
      <vt:lpstr>Calisto MT</vt:lpstr>
      <vt:lpstr>Courier New</vt:lpstr>
      <vt:lpstr>PT Sans</vt:lpstr>
      <vt:lpstr>Roboto Slab</vt:lpstr>
      <vt:lpstr>Times New Roman</vt:lpstr>
      <vt:lpstr>Wingdings</vt:lpstr>
      <vt:lpstr>Wingdings 2</vt:lpstr>
      <vt:lpstr>3_Simplify-Healthcare-EXTERNAL-2020%20%5bNEW%5d</vt:lpstr>
      <vt:lpstr>SAF</vt:lpstr>
      <vt:lpstr>Benefits1</vt:lpstr>
      <vt:lpstr>Benefits1.ACA</vt:lpstr>
      <vt:lpstr>Benefits1.Group</vt:lpstr>
      <vt:lpstr>Benefits1.Medicare</vt:lpstr>
      <vt:lpstr>Benefits1.Medicaid</vt:lpstr>
      <vt:lpstr>Provider1</vt:lpstr>
      <vt:lpstr>Service1</vt:lpstr>
      <vt:lpstr>Experience1</vt:lpstr>
      <vt:lpstr>Claims1</vt:lpstr>
      <vt:lpstr>1_Slate</vt:lpstr>
      <vt:lpstr>2_Slate</vt:lpstr>
      <vt:lpstr>Slate</vt:lpstr>
      <vt:lpstr>PowerPoint Presentation</vt:lpstr>
      <vt:lpstr>WHAT IS A STRATEGY ? </vt:lpstr>
      <vt:lpstr>Strategy Pattern: Solution</vt:lpstr>
      <vt:lpstr>Structure of the Strategy Pattern</vt:lpstr>
      <vt:lpstr>Problem : Payment Processing</vt:lpstr>
      <vt:lpstr>Solution : Using Interface</vt:lpstr>
      <vt:lpstr>PowerPoint Presentation</vt:lpstr>
      <vt:lpstr>Pros And Cons of Using Strategy</vt:lpstr>
      <vt:lpstr>When to Use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Ruchita Amale</dc:creator>
  <cp:lastModifiedBy>Ruchita Amale</cp:lastModifiedBy>
  <cp:revision>3</cp:revision>
  <dcterms:created xsi:type="dcterms:W3CDTF">2024-12-10T20:14:39Z</dcterms:created>
  <dcterms:modified xsi:type="dcterms:W3CDTF">2024-12-11T06:13:36Z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0x010100394053B617F2874B9E19DB82196D111A</vt:lpwstr>
  </property>
  <property fmtid="{D5CDD505-2E9C-101B-9397-08002B2CF9AE}" pid="3" name="AuthorIds_UIVersion_512">
    <vt:lpwstr>6</vt:lpwstr>
  </property>
  <property fmtid="{D5CDD505-2E9C-101B-9397-08002B2CF9AE}" pid="4" name="AuthorIds_UIVersion_1024">
    <vt:lpwstr>6</vt:lpwstr>
  </property>
  <property fmtid="{D5CDD505-2E9C-101B-9397-08002B2CF9AE}" pid="5" name="MediaServiceImageTags">
    <vt:lpwstr/>
  </property>
</Properties>
</file>